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69" r:id="rId3"/>
    <p:sldId id="262" r:id="rId4"/>
    <p:sldId id="271" r:id="rId5"/>
    <p:sldId id="272" r:id="rId6"/>
    <p:sldId id="265" r:id="rId7"/>
    <p:sldId id="266" r:id="rId8"/>
    <p:sldId id="268" r:id="rId9"/>
    <p:sldId id="270" r:id="rId10"/>
    <p:sldId id="275" r:id="rId11"/>
    <p:sldId id="277" r:id="rId12"/>
    <p:sldId id="280" r:id="rId13"/>
    <p:sldId id="279" r:id="rId14"/>
    <p:sldId id="273" r:id="rId15"/>
    <p:sldId id="274" r:id="rId16"/>
    <p:sldId id="258" r:id="rId17"/>
    <p:sldId id="287" r:id="rId18"/>
    <p:sldId id="282" r:id="rId19"/>
    <p:sldId id="301" r:id="rId20"/>
    <p:sldId id="281" r:id="rId21"/>
    <p:sldId id="284" r:id="rId22"/>
    <p:sldId id="289" r:id="rId23"/>
    <p:sldId id="288" r:id="rId24"/>
    <p:sldId id="285" r:id="rId25"/>
    <p:sldId id="826" r:id="rId26"/>
    <p:sldId id="283" r:id="rId27"/>
    <p:sldId id="286" r:id="rId28"/>
    <p:sldId id="290" r:id="rId29"/>
    <p:sldId id="825" r:id="rId30"/>
    <p:sldId id="821" r:id="rId31"/>
    <p:sldId id="815" r:id="rId32"/>
    <p:sldId id="42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278" autoAdjust="0"/>
    <p:restoredTop sz="94660"/>
  </p:normalViewPr>
  <p:slideViewPr>
    <p:cSldViewPr snapToGrid="0">
      <p:cViewPr varScale="1">
        <p:scale>
          <a:sx n="96" d="100"/>
          <a:sy n="96" d="100"/>
        </p:scale>
        <p:origin x="115"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6DE2E-5511-4E67-896F-A9D0D5EB4073}" type="datetimeFigureOut">
              <a:rPr lang="en-US" smtClean="0"/>
              <a:t>6/8/2022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EBBE98-E323-423C-8673-60B65A2C836B}" type="slidenum">
              <a:rPr lang="en-US" smtClean="0"/>
              <a:t>‹#›</a:t>
            </a:fld>
            <a:endParaRPr lang="en-US"/>
          </a:p>
        </p:txBody>
      </p:sp>
    </p:spTree>
    <p:extLst>
      <p:ext uri="{BB962C8B-B14F-4D97-AF65-F5344CB8AC3E}">
        <p14:creationId xmlns:p14="http://schemas.microsoft.com/office/powerpoint/2010/main" val="684904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Now, if you add an</a:t>
            </a:r>
            <a:r>
              <a:rPr lang="en-US" baseline="0" dirty="0"/>
              <a:t> element in the Fourier plane that will shift the phase of the scattered wave by 90 degrees, but do nothing to the transmitted wave, which is focused in the center, then instead of instead of phase-only modulation we get amplitude modulation, visualizing the specimen density. This type of interferometry is widely used in optical microscopy, and it has been also tried in electron microscopy.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6134F-82F8-426B-9CEA-D18B37E7944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74693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Now, if you add an</a:t>
            </a:r>
            <a:r>
              <a:rPr lang="en-US" baseline="0" dirty="0"/>
              <a:t> element in the Fourier plane that will shift the phase of the scattered wave by 90 degrees, but do nothing to the transmitted wave, which is focused in the center, then instead of instead of phase-only modulation we get amplitude modulation, visualizing the specimen density. This type of interferometry is widely used in optical microscopy, and it has been also tried in electron microscopy.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6134F-82F8-426B-9CEA-D18B37E7944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74693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B7B46-9891-BA6B-A1E8-EA3C447DB3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7170E7-ECAA-3821-A226-439ADDA656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7D00FE-02D2-DD04-55D3-0326D73CEC40}"/>
              </a:ext>
            </a:extLst>
          </p:cNvPr>
          <p:cNvSpPr>
            <a:spLocks noGrp="1"/>
          </p:cNvSpPr>
          <p:nvPr>
            <p:ph type="dt" sz="half" idx="10"/>
          </p:nvPr>
        </p:nvSpPr>
        <p:spPr/>
        <p:txBody>
          <a:bodyPr/>
          <a:lstStyle/>
          <a:p>
            <a:fld id="{2EBB987F-CB24-4C61-9F46-47EDA0923C44}" type="datetimeFigureOut">
              <a:rPr lang="en-US" smtClean="0"/>
              <a:t>6/5/2022</a:t>
            </a:fld>
            <a:endParaRPr lang="en-US"/>
          </a:p>
        </p:txBody>
      </p:sp>
      <p:sp>
        <p:nvSpPr>
          <p:cNvPr id="5" name="Footer Placeholder 4">
            <a:extLst>
              <a:ext uri="{FF2B5EF4-FFF2-40B4-BE49-F238E27FC236}">
                <a16:creationId xmlns:a16="http://schemas.microsoft.com/office/drawing/2014/main" id="{A5F5DF49-B187-EBD6-0768-FBFC63E980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79ECEC-47C9-A951-3F3F-7F94DED33ED3}"/>
              </a:ext>
            </a:extLst>
          </p:cNvPr>
          <p:cNvSpPr>
            <a:spLocks noGrp="1"/>
          </p:cNvSpPr>
          <p:nvPr>
            <p:ph type="sldNum" sz="quarter" idx="12"/>
          </p:nvPr>
        </p:nvSpPr>
        <p:spPr/>
        <p:txBody>
          <a:bodyPr/>
          <a:lstStyle/>
          <a:p>
            <a:fld id="{D835839E-DE65-476B-8EB5-0E81C07C958D}" type="slidenum">
              <a:rPr lang="en-US" smtClean="0"/>
              <a:t>‹#›</a:t>
            </a:fld>
            <a:endParaRPr lang="en-US"/>
          </a:p>
        </p:txBody>
      </p:sp>
    </p:spTree>
    <p:extLst>
      <p:ext uri="{BB962C8B-B14F-4D97-AF65-F5344CB8AC3E}">
        <p14:creationId xmlns:p14="http://schemas.microsoft.com/office/powerpoint/2010/main" val="84628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443A4-0C9D-94E7-3895-75D08BE7359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1F88A45-8129-0340-D39E-C02394F601C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5702BE-5EC2-35DA-2FDB-7B3017DA005D}"/>
              </a:ext>
            </a:extLst>
          </p:cNvPr>
          <p:cNvSpPr>
            <a:spLocks noGrp="1"/>
          </p:cNvSpPr>
          <p:nvPr>
            <p:ph type="dt" sz="half" idx="10"/>
          </p:nvPr>
        </p:nvSpPr>
        <p:spPr/>
        <p:txBody>
          <a:bodyPr/>
          <a:lstStyle/>
          <a:p>
            <a:fld id="{2EBB987F-CB24-4C61-9F46-47EDA0923C44}" type="datetimeFigureOut">
              <a:rPr lang="en-US" smtClean="0"/>
              <a:t>6/5/2022</a:t>
            </a:fld>
            <a:endParaRPr lang="en-US"/>
          </a:p>
        </p:txBody>
      </p:sp>
      <p:sp>
        <p:nvSpPr>
          <p:cNvPr id="5" name="Footer Placeholder 4">
            <a:extLst>
              <a:ext uri="{FF2B5EF4-FFF2-40B4-BE49-F238E27FC236}">
                <a16:creationId xmlns:a16="http://schemas.microsoft.com/office/drawing/2014/main" id="{DCA3A1AE-1B53-D5FC-721B-0A56085773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5C506D-FD3B-7F7C-545F-691B893040CD}"/>
              </a:ext>
            </a:extLst>
          </p:cNvPr>
          <p:cNvSpPr>
            <a:spLocks noGrp="1"/>
          </p:cNvSpPr>
          <p:nvPr>
            <p:ph type="sldNum" sz="quarter" idx="12"/>
          </p:nvPr>
        </p:nvSpPr>
        <p:spPr/>
        <p:txBody>
          <a:bodyPr/>
          <a:lstStyle/>
          <a:p>
            <a:fld id="{D835839E-DE65-476B-8EB5-0E81C07C958D}" type="slidenum">
              <a:rPr lang="en-US" smtClean="0"/>
              <a:t>‹#›</a:t>
            </a:fld>
            <a:endParaRPr lang="en-US"/>
          </a:p>
        </p:txBody>
      </p:sp>
    </p:spTree>
    <p:extLst>
      <p:ext uri="{BB962C8B-B14F-4D97-AF65-F5344CB8AC3E}">
        <p14:creationId xmlns:p14="http://schemas.microsoft.com/office/powerpoint/2010/main" val="2534211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EA122B-7017-C079-DD49-BB8A98BBAF4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4AA03D-E1DA-BB62-80B5-96152B3D750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76EBFD-7135-8403-8876-77A4507D2A32}"/>
              </a:ext>
            </a:extLst>
          </p:cNvPr>
          <p:cNvSpPr>
            <a:spLocks noGrp="1"/>
          </p:cNvSpPr>
          <p:nvPr>
            <p:ph type="dt" sz="half" idx="10"/>
          </p:nvPr>
        </p:nvSpPr>
        <p:spPr/>
        <p:txBody>
          <a:bodyPr/>
          <a:lstStyle/>
          <a:p>
            <a:fld id="{2EBB987F-CB24-4C61-9F46-47EDA0923C44}" type="datetimeFigureOut">
              <a:rPr lang="en-US" smtClean="0"/>
              <a:t>6/5/2022</a:t>
            </a:fld>
            <a:endParaRPr lang="en-US"/>
          </a:p>
        </p:txBody>
      </p:sp>
      <p:sp>
        <p:nvSpPr>
          <p:cNvPr id="5" name="Footer Placeholder 4">
            <a:extLst>
              <a:ext uri="{FF2B5EF4-FFF2-40B4-BE49-F238E27FC236}">
                <a16:creationId xmlns:a16="http://schemas.microsoft.com/office/drawing/2014/main" id="{5413B3B0-A61D-C105-DECF-0C815B3879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9E354F-D99B-2569-D984-58613F2DBAB3}"/>
              </a:ext>
            </a:extLst>
          </p:cNvPr>
          <p:cNvSpPr>
            <a:spLocks noGrp="1"/>
          </p:cNvSpPr>
          <p:nvPr>
            <p:ph type="sldNum" sz="quarter" idx="12"/>
          </p:nvPr>
        </p:nvSpPr>
        <p:spPr/>
        <p:txBody>
          <a:bodyPr/>
          <a:lstStyle/>
          <a:p>
            <a:fld id="{D835839E-DE65-476B-8EB5-0E81C07C958D}" type="slidenum">
              <a:rPr lang="en-US" smtClean="0"/>
              <a:t>‹#›</a:t>
            </a:fld>
            <a:endParaRPr lang="en-US"/>
          </a:p>
        </p:txBody>
      </p:sp>
    </p:spTree>
    <p:extLst>
      <p:ext uri="{BB962C8B-B14F-4D97-AF65-F5344CB8AC3E}">
        <p14:creationId xmlns:p14="http://schemas.microsoft.com/office/powerpoint/2010/main" val="1593900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259DE-08FA-7F11-4CA7-97BDFCFA94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E64F46-E857-0B54-D3FD-BAAE2F048C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D00079-2B16-4768-71ED-9F47BC731C7B}"/>
              </a:ext>
            </a:extLst>
          </p:cNvPr>
          <p:cNvSpPr>
            <a:spLocks noGrp="1"/>
          </p:cNvSpPr>
          <p:nvPr>
            <p:ph type="dt" sz="half" idx="10"/>
          </p:nvPr>
        </p:nvSpPr>
        <p:spPr/>
        <p:txBody>
          <a:bodyPr/>
          <a:lstStyle/>
          <a:p>
            <a:fld id="{2EBB987F-CB24-4C61-9F46-47EDA0923C44}" type="datetimeFigureOut">
              <a:rPr lang="en-US" smtClean="0"/>
              <a:t>6/5/2022</a:t>
            </a:fld>
            <a:endParaRPr lang="en-US"/>
          </a:p>
        </p:txBody>
      </p:sp>
      <p:sp>
        <p:nvSpPr>
          <p:cNvPr id="5" name="Footer Placeholder 4">
            <a:extLst>
              <a:ext uri="{FF2B5EF4-FFF2-40B4-BE49-F238E27FC236}">
                <a16:creationId xmlns:a16="http://schemas.microsoft.com/office/drawing/2014/main" id="{6EE37FE1-0383-1A5F-6DDF-859D97C1D9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CFEA00-A718-88D8-2E15-8FFF041A0980}"/>
              </a:ext>
            </a:extLst>
          </p:cNvPr>
          <p:cNvSpPr>
            <a:spLocks noGrp="1"/>
          </p:cNvSpPr>
          <p:nvPr>
            <p:ph type="sldNum" sz="quarter" idx="12"/>
          </p:nvPr>
        </p:nvSpPr>
        <p:spPr/>
        <p:txBody>
          <a:bodyPr/>
          <a:lstStyle/>
          <a:p>
            <a:fld id="{D835839E-DE65-476B-8EB5-0E81C07C958D}" type="slidenum">
              <a:rPr lang="en-US" smtClean="0"/>
              <a:t>‹#›</a:t>
            </a:fld>
            <a:endParaRPr lang="en-US"/>
          </a:p>
        </p:txBody>
      </p:sp>
    </p:spTree>
    <p:extLst>
      <p:ext uri="{BB962C8B-B14F-4D97-AF65-F5344CB8AC3E}">
        <p14:creationId xmlns:p14="http://schemas.microsoft.com/office/powerpoint/2010/main" val="1262417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901E0-3B5A-EF58-F206-AA01EF8DE38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1332E1C-5B6A-1083-C713-948FF077BE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19BF95-7D87-71C2-41F9-6EEE6FA1AB6D}"/>
              </a:ext>
            </a:extLst>
          </p:cNvPr>
          <p:cNvSpPr>
            <a:spLocks noGrp="1"/>
          </p:cNvSpPr>
          <p:nvPr>
            <p:ph type="dt" sz="half" idx="10"/>
          </p:nvPr>
        </p:nvSpPr>
        <p:spPr/>
        <p:txBody>
          <a:bodyPr/>
          <a:lstStyle/>
          <a:p>
            <a:fld id="{2EBB987F-CB24-4C61-9F46-47EDA0923C44}" type="datetimeFigureOut">
              <a:rPr lang="en-US" smtClean="0"/>
              <a:t>6/5/2022</a:t>
            </a:fld>
            <a:endParaRPr lang="en-US"/>
          </a:p>
        </p:txBody>
      </p:sp>
      <p:sp>
        <p:nvSpPr>
          <p:cNvPr id="5" name="Footer Placeholder 4">
            <a:extLst>
              <a:ext uri="{FF2B5EF4-FFF2-40B4-BE49-F238E27FC236}">
                <a16:creationId xmlns:a16="http://schemas.microsoft.com/office/drawing/2014/main" id="{FDD3C966-E2EF-36F7-31BD-64CA0FBE80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8C7D2E-FE26-ABAD-4963-0B9EEA1EFA8D}"/>
              </a:ext>
            </a:extLst>
          </p:cNvPr>
          <p:cNvSpPr>
            <a:spLocks noGrp="1"/>
          </p:cNvSpPr>
          <p:nvPr>
            <p:ph type="sldNum" sz="quarter" idx="12"/>
          </p:nvPr>
        </p:nvSpPr>
        <p:spPr/>
        <p:txBody>
          <a:bodyPr/>
          <a:lstStyle/>
          <a:p>
            <a:fld id="{D835839E-DE65-476B-8EB5-0E81C07C958D}" type="slidenum">
              <a:rPr lang="en-US" smtClean="0"/>
              <a:t>‹#›</a:t>
            </a:fld>
            <a:endParaRPr lang="en-US"/>
          </a:p>
        </p:txBody>
      </p:sp>
    </p:spTree>
    <p:extLst>
      <p:ext uri="{BB962C8B-B14F-4D97-AF65-F5344CB8AC3E}">
        <p14:creationId xmlns:p14="http://schemas.microsoft.com/office/powerpoint/2010/main" val="3135417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57A3E-2B37-EE9C-C4A0-212B710303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F716CE-AE9C-1641-C1B8-A8D165BF5DC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9A672C-C48A-6070-B95D-C48C207E9A3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CFA947E-2234-DAEF-F7CB-963FA3977274}"/>
              </a:ext>
            </a:extLst>
          </p:cNvPr>
          <p:cNvSpPr>
            <a:spLocks noGrp="1"/>
          </p:cNvSpPr>
          <p:nvPr>
            <p:ph type="dt" sz="half" idx="10"/>
          </p:nvPr>
        </p:nvSpPr>
        <p:spPr/>
        <p:txBody>
          <a:bodyPr/>
          <a:lstStyle/>
          <a:p>
            <a:fld id="{2EBB987F-CB24-4C61-9F46-47EDA0923C44}" type="datetimeFigureOut">
              <a:rPr lang="en-US" smtClean="0"/>
              <a:t>6/5/2022</a:t>
            </a:fld>
            <a:endParaRPr lang="en-US"/>
          </a:p>
        </p:txBody>
      </p:sp>
      <p:sp>
        <p:nvSpPr>
          <p:cNvPr id="6" name="Footer Placeholder 5">
            <a:extLst>
              <a:ext uri="{FF2B5EF4-FFF2-40B4-BE49-F238E27FC236}">
                <a16:creationId xmlns:a16="http://schemas.microsoft.com/office/drawing/2014/main" id="{E20F25D3-203B-7086-CD32-AACCAE3FD1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F951EE-366C-BD70-F3BC-F51CAB4D9296}"/>
              </a:ext>
            </a:extLst>
          </p:cNvPr>
          <p:cNvSpPr>
            <a:spLocks noGrp="1"/>
          </p:cNvSpPr>
          <p:nvPr>
            <p:ph type="sldNum" sz="quarter" idx="12"/>
          </p:nvPr>
        </p:nvSpPr>
        <p:spPr/>
        <p:txBody>
          <a:bodyPr/>
          <a:lstStyle/>
          <a:p>
            <a:fld id="{D835839E-DE65-476B-8EB5-0E81C07C958D}" type="slidenum">
              <a:rPr lang="en-US" smtClean="0"/>
              <a:t>‹#›</a:t>
            </a:fld>
            <a:endParaRPr lang="en-US"/>
          </a:p>
        </p:txBody>
      </p:sp>
    </p:spTree>
    <p:extLst>
      <p:ext uri="{BB962C8B-B14F-4D97-AF65-F5344CB8AC3E}">
        <p14:creationId xmlns:p14="http://schemas.microsoft.com/office/powerpoint/2010/main" val="41367149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C285B-676B-CD1D-50FC-9396AF437D0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9B5E423-F8D8-8F82-3296-9C94E2DD4F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07E5EC7-0114-7BE0-D2DE-91283811EBA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D8DD6F-52AB-986C-4C5E-729AF938E4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BDB45E7-9CE5-3AC2-3344-D6F08A2661C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40D8F30-9543-E55F-7734-9E4C30CE3021}"/>
              </a:ext>
            </a:extLst>
          </p:cNvPr>
          <p:cNvSpPr>
            <a:spLocks noGrp="1"/>
          </p:cNvSpPr>
          <p:nvPr>
            <p:ph type="dt" sz="half" idx="10"/>
          </p:nvPr>
        </p:nvSpPr>
        <p:spPr/>
        <p:txBody>
          <a:bodyPr/>
          <a:lstStyle/>
          <a:p>
            <a:fld id="{2EBB987F-CB24-4C61-9F46-47EDA0923C44}" type="datetimeFigureOut">
              <a:rPr lang="en-US" smtClean="0"/>
              <a:t>6/5/2022</a:t>
            </a:fld>
            <a:endParaRPr lang="en-US"/>
          </a:p>
        </p:txBody>
      </p:sp>
      <p:sp>
        <p:nvSpPr>
          <p:cNvPr id="8" name="Footer Placeholder 7">
            <a:extLst>
              <a:ext uri="{FF2B5EF4-FFF2-40B4-BE49-F238E27FC236}">
                <a16:creationId xmlns:a16="http://schemas.microsoft.com/office/drawing/2014/main" id="{F61DD4C3-F74B-83C8-A66D-1D42C80F44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D88B185-4748-A4CD-E8E7-FCDB9D50C427}"/>
              </a:ext>
            </a:extLst>
          </p:cNvPr>
          <p:cNvSpPr>
            <a:spLocks noGrp="1"/>
          </p:cNvSpPr>
          <p:nvPr>
            <p:ph type="sldNum" sz="quarter" idx="12"/>
          </p:nvPr>
        </p:nvSpPr>
        <p:spPr/>
        <p:txBody>
          <a:bodyPr/>
          <a:lstStyle/>
          <a:p>
            <a:fld id="{D835839E-DE65-476B-8EB5-0E81C07C958D}" type="slidenum">
              <a:rPr lang="en-US" smtClean="0"/>
              <a:t>‹#›</a:t>
            </a:fld>
            <a:endParaRPr lang="en-US"/>
          </a:p>
        </p:txBody>
      </p:sp>
    </p:spTree>
    <p:extLst>
      <p:ext uri="{BB962C8B-B14F-4D97-AF65-F5344CB8AC3E}">
        <p14:creationId xmlns:p14="http://schemas.microsoft.com/office/powerpoint/2010/main" val="2469898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DE52D-E583-71E9-A9C2-4D1FD6FB340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3C2A70E-D776-CA67-6A85-33450DDFA1B5}"/>
              </a:ext>
            </a:extLst>
          </p:cNvPr>
          <p:cNvSpPr>
            <a:spLocks noGrp="1"/>
          </p:cNvSpPr>
          <p:nvPr>
            <p:ph type="dt" sz="half" idx="10"/>
          </p:nvPr>
        </p:nvSpPr>
        <p:spPr/>
        <p:txBody>
          <a:bodyPr/>
          <a:lstStyle/>
          <a:p>
            <a:fld id="{2EBB987F-CB24-4C61-9F46-47EDA0923C44}" type="datetimeFigureOut">
              <a:rPr lang="en-US" smtClean="0"/>
              <a:t>6/5/2022</a:t>
            </a:fld>
            <a:endParaRPr lang="en-US"/>
          </a:p>
        </p:txBody>
      </p:sp>
      <p:sp>
        <p:nvSpPr>
          <p:cNvPr id="4" name="Footer Placeholder 3">
            <a:extLst>
              <a:ext uri="{FF2B5EF4-FFF2-40B4-BE49-F238E27FC236}">
                <a16:creationId xmlns:a16="http://schemas.microsoft.com/office/drawing/2014/main" id="{D2BCFBC5-81D8-4D6E-E7CF-189A69EA8A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850037-06C2-7873-5821-C4F8C56CFD74}"/>
              </a:ext>
            </a:extLst>
          </p:cNvPr>
          <p:cNvSpPr>
            <a:spLocks noGrp="1"/>
          </p:cNvSpPr>
          <p:nvPr>
            <p:ph type="sldNum" sz="quarter" idx="12"/>
          </p:nvPr>
        </p:nvSpPr>
        <p:spPr/>
        <p:txBody>
          <a:bodyPr/>
          <a:lstStyle/>
          <a:p>
            <a:fld id="{D835839E-DE65-476B-8EB5-0E81C07C958D}" type="slidenum">
              <a:rPr lang="en-US" smtClean="0"/>
              <a:t>‹#›</a:t>
            </a:fld>
            <a:endParaRPr lang="en-US"/>
          </a:p>
        </p:txBody>
      </p:sp>
    </p:spTree>
    <p:extLst>
      <p:ext uri="{BB962C8B-B14F-4D97-AF65-F5344CB8AC3E}">
        <p14:creationId xmlns:p14="http://schemas.microsoft.com/office/powerpoint/2010/main" val="3369308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D246D3-5983-E1C4-3AC2-9A0AA0393293}"/>
              </a:ext>
            </a:extLst>
          </p:cNvPr>
          <p:cNvSpPr>
            <a:spLocks noGrp="1"/>
          </p:cNvSpPr>
          <p:nvPr>
            <p:ph type="dt" sz="half" idx="10"/>
          </p:nvPr>
        </p:nvSpPr>
        <p:spPr/>
        <p:txBody>
          <a:bodyPr/>
          <a:lstStyle/>
          <a:p>
            <a:fld id="{2EBB987F-CB24-4C61-9F46-47EDA0923C44}" type="datetimeFigureOut">
              <a:rPr lang="en-US" smtClean="0"/>
              <a:t>6/5/2022</a:t>
            </a:fld>
            <a:endParaRPr lang="en-US"/>
          </a:p>
        </p:txBody>
      </p:sp>
      <p:sp>
        <p:nvSpPr>
          <p:cNvPr id="3" name="Footer Placeholder 2">
            <a:extLst>
              <a:ext uri="{FF2B5EF4-FFF2-40B4-BE49-F238E27FC236}">
                <a16:creationId xmlns:a16="http://schemas.microsoft.com/office/drawing/2014/main" id="{3FC047A4-B537-A3D7-4DCC-D3BA3BF7EA9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7A186A1-FD79-9269-4B07-72B3B52C455E}"/>
              </a:ext>
            </a:extLst>
          </p:cNvPr>
          <p:cNvSpPr>
            <a:spLocks noGrp="1"/>
          </p:cNvSpPr>
          <p:nvPr>
            <p:ph type="sldNum" sz="quarter" idx="12"/>
          </p:nvPr>
        </p:nvSpPr>
        <p:spPr/>
        <p:txBody>
          <a:bodyPr/>
          <a:lstStyle/>
          <a:p>
            <a:fld id="{D835839E-DE65-476B-8EB5-0E81C07C958D}" type="slidenum">
              <a:rPr lang="en-US" smtClean="0"/>
              <a:t>‹#›</a:t>
            </a:fld>
            <a:endParaRPr lang="en-US"/>
          </a:p>
        </p:txBody>
      </p:sp>
    </p:spTree>
    <p:extLst>
      <p:ext uri="{BB962C8B-B14F-4D97-AF65-F5344CB8AC3E}">
        <p14:creationId xmlns:p14="http://schemas.microsoft.com/office/powerpoint/2010/main" val="41904844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1DE1B-C0B9-FF5F-7C3B-9002BAC73B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C5461D9-E98B-D4DC-CDA7-04B7C1044E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92EF18-E323-268D-3248-490B67E21D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0942A9-F72F-2B5D-7184-03ECCA218AED}"/>
              </a:ext>
            </a:extLst>
          </p:cNvPr>
          <p:cNvSpPr>
            <a:spLocks noGrp="1"/>
          </p:cNvSpPr>
          <p:nvPr>
            <p:ph type="dt" sz="half" idx="10"/>
          </p:nvPr>
        </p:nvSpPr>
        <p:spPr/>
        <p:txBody>
          <a:bodyPr/>
          <a:lstStyle/>
          <a:p>
            <a:fld id="{2EBB987F-CB24-4C61-9F46-47EDA0923C44}" type="datetimeFigureOut">
              <a:rPr lang="en-US" smtClean="0"/>
              <a:t>6/5/2022</a:t>
            </a:fld>
            <a:endParaRPr lang="en-US"/>
          </a:p>
        </p:txBody>
      </p:sp>
      <p:sp>
        <p:nvSpPr>
          <p:cNvPr id="6" name="Footer Placeholder 5">
            <a:extLst>
              <a:ext uri="{FF2B5EF4-FFF2-40B4-BE49-F238E27FC236}">
                <a16:creationId xmlns:a16="http://schemas.microsoft.com/office/drawing/2014/main" id="{D459F332-35FC-673D-30D3-07A6109097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0F0956-0118-803F-822F-6269FAA5B537}"/>
              </a:ext>
            </a:extLst>
          </p:cNvPr>
          <p:cNvSpPr>
            <a:spLocks noGrp="1"/>
          </p:cNvSpPr>
          <p:nvPr>
            <p:ph type="sldNum" sz="quarter" idx="12"/>
          </p:nvPr>
        </p:nvSpPr>
        <p:spPr/>
        <p:txBody>
          <a:bodyPr/>
          <a:lstStyle/>
          <a:p>
            <a:fld id="{D835839E-DE65-476B-8EB5-0E81C07C958D}" type="slidenum">
              <a:rPr lang="en-US" smtClean="0"/>
              <a:t>‹#›</a:t>
            </a:fld>
            <a:endParaRPr lang="en-US"/>
          </a:p>
        </p:txBody>
      </p:sp>
    </p:spTree>
    <p:extLst>
      <p:ext uri="{BB962C8B-B14F-4D97-AF65-F5344CB8AC3E}">
        <p14:creationId xmlns:p14="http://schemas.microsoft.com/office/powerpoint/2010/main" val="65214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B7172-FEEC-B8B1-2A49-CE700D4EFB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4250E0-370C-8F8E-D9BE-F04B8A2E0E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280608-452A-F99B-AC63-905AC79396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4BA4DE-08E7-E4C2-DFD7-ED16D5057928}"/>
              </a:ext>
            </a:extLst>
          </p:cNvPr>
          <p:cNvSpPr>
            <a:spLocks noGrp="1"/>
          </p:cNvSpPr>
          <p:nvPr>
            <p:ph type="dt" sz="half" idx="10"/>
          </p:nvPr>
        </p:nvSpPr>
        <p:spPr/>
        <p:txBody>
          <a:bodyPr/>
          <a:lstStyle/>
          <a:p>
            <a:fld id="{2EBB987F-CB24-4C61-9F46-47EDA0923C44}" type="datetimeFigureOut">
              <a:rPr lang="en-US" smtClean="0"/>
              <a:t>6/5/2022</a:t>
            </a:fld>
            <a:endParaRPr lang="en-US"/>
          </a:p>
        </p:txBody>
      </p:sp>
      <p:sp>
        <p:nvSpPr>
          <p:cNvPr id="6" name="Footer Placeholder 5">
            <a:extLst>
              <a:ext uri="{FF2B5EF4-FFF2-40B4-BE49-F238E27FC236}">
                <a16:creationId xmlns:a16="http://schemas.microsoft.com/office/drawing/2014/main" id="{FC020B71-F341-B103-FA85-2E53791938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6EA427-8D89-F6A4-B945-A1F689DFE429}"/>
              </a:ext>
            </a:extLst>
          </p:cNvPr>
          <p:cNvSpPr>
            <a:spLocks noGrp="1"/>
          </p:cNvSpPr>
          <p:nvPr>
            <p:ph type="sldNum" sz="quarter" idx="12"/>
          </p:nvPr>
        </p:nvSpPr>
        <p:spPr/>
        <p:txBody>
          <a:bodyPr/>
          <a:lstStyle/>
          <a:p>
            <a:fld id="{D835839E-DE65-476B-8EB5-0E81C07C958D}" type="slidenum">
              <a:rPr lang="en-US" smtClean="0"/>
              <a:t>‹#›</a:t>
            </a:fld>
            <a:endParaRPr lang="en-US"/>
          </a:p>
        </p:txBody>
      </p:sp>
    </p:spTree>
    <p:extLst>
      <p:ext uri="{BB962C8B-B14F-4D97-AF65-F5344CB8AC3E}">
        <p14:creationId xmlns:p14="http://schemas.microsoft.com/office/powerpoint/2010/main" val="180801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BE6DC2-FFB4-6599-DCA0-D352D5121E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33A55F5-CAC4-EBCC-EF07-C0539EF39F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C3B528-0817-9A7F-4558-C6ABC6D0A7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BB987F-CB24-4C61-9F46-47EDA0923C44}" type="datetimeFigureOut">
              <a:rPr lang="en-US" smtClean="0"/>
              <a:t>6/5/2022</a:t>
            </a:fld>
            <a:endParaRPr lang="en-US"/>
          </a:p>
        </p:txBody>
      </p:sp>
      <p:sp>
        <p:nvSpPr>
          <p:cNvPr id="5" name="Footer Placeholder 4">
            <a:extLst>
              <a:ext uri="{FF2B5EF4-FFF2-40B4-BE49-F238E27FC236}">
                <a16:creationId xmlns:a16="http://schemas.microsoft.com/office/drawing/2014/main" id="{C25979E7-A9F2-9324-319A-41A2B63842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964038-C7BE-400F-B8B5-9B6DD79443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35839E-DE65-476B-8EB5-0E81C07C958D}" type="slidenum">
              <a:rPr lang="en-US" smtClean="0"/>
              <a:t>‹#›</a:t>
            </a:fld>
            <a:endParaRPr lang="en-US"/>
          </a:p>
        </p:txBody>
      </p:sp>
    </p:spTree>
    <p:extLst>
      <p:ext uri="{BB962C8B-B14F-4D97-AF65-F5344CB8AC3E}">
        <p14:creationId xmlns:p14="http://schemas.microsoft.com/office/powerpoint/2010/main" val="12671605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1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1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2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jpeg"/></Relationships>
</file>

<file path=ppt/slides/_rels/slide2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jpeg"/><Relationship Id="rId4" Type="http://schemas.openxmlformats.org/officeDocument/2006/relationships/image" Target="../media/image90.png"/></Relationships>
</file>

<file path=ppt/slides/_rels/slide24.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2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Layout" Target="../slideLayouts/slideLayout2.xml"/><Relationship Id="rId4" Type="http://schemas.openxmlformats.org/officeDocument/2006/relationships/image" Target="../media/image100.jpeg"/></Relationships>
</file>

<file path=ppt/slides/_rels/slide27.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2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106.png"/><Relationship Id="rId7" Type="http://schemas.openxmlformats.org/officeDocument/2006/relationships/image" Target="../media/image108.w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oleObject" Target="../embeddings/oleObject2.bin"/><Relationship Id="rId5" Type="http://schemas.openxmlformats.org/officeDocument/2006/relationships/image" Target="../media/image107.wmf"/><Relationship Id="rId4" Type="http://schemas.openxmlformats.org/officeDocument/2006/relationships/oleObject" Target="../embeddings/oleObject1.bin"/><Relationship Id="rId9" Type="http://schemas.openxmlformats.org/officeDocument/2006/relationships/image" Target="../media/image109.wmf"/></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3.jpeg"/></Relationships>
</file>

<file path=ppt/slides/_rels/slide32.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e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5.png"/><Relationship Id="rId5" Type="http://schemas.openxmlformats.org/officeDocument/2006/relationships/image" Target="../media/image8.png"/><Relationship Id="rId10" Type="http://schemas.openxmlformats.org/officeDocument/2006/relationships/image" Target="../media/image14.png"/><Relationship Id="rId4" Type="http://schemas.openxmlformats.org/officeDocument/2006/relationships/image" Target="../media/image7.png"/><Relationship Id="rId9" Type="http://schemas.openxmlformats.org/officeDocument/2006/relationships/image" Target="../media/image13.png"/><Relationship Id="rId14"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22.png"/><Relationship Id="rId5" Type="http://schemas.openxmlformats.org/officeDocument/2006/relationships/image" Target="../media/image8.png"/><Relationship Id="rId10" Type="http://schemas.openxmlformats.org/officeDocument/2006/relationships/image" Target="../media/image21.png"/><Relationship Id="rId4" Type="http://schemas.openxmlformats.org/officeDocument/2006/relationships/image" Target="../media/image7.pn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19C92-998E-1C28-2687-38592343BA4E}"/>
              </a:ext>
            </a:extLst>
          </p:cNvPr>
          <p:cNvSpPr>
            <a:spLocks noGrp="1"/>
          </p:cNvSpPr>
          <p:nvPr>
            <p:ph type="ctrTitle"/>
          </p:nvPr>
        </p:nvSpPr>
        <p:spPr/>
        <p:txBody>
          <a:bodyPr/>
          <a:lstStyle/>
          <a:p>
            <a:r>
              <a:rPr lang="en-US" dirty="0"/>
              <a:t>Optical resonators</a:t>
            </a:r>
          </a:p>
        </p:txBody>
      </p:sp>
      <p:sp>
        <p:nvSpPr>
          <p:cNvPr id="3" name="Subtitle 2">
            <a:extLst>
              <a:ext uri="{FF2B5EF4-FFF2-40B4-BE49-F238E27FC236}">
                <a16:creationId xmlns:a16="http://schemas.microsoft.com/office/drawing/2014/main" id="{18DF32D4-BC6F-B4B5-C67E-D5B795663C81}"/>
              </a:ext>
            </a:extLst>
          </p:cNvPr>
          <p:cNvSpPr>
            <a:spLocks noGrp="1"/>
          </p:cNvSpPr>
          <p:nvPr>
            <p:ph type="subTitle" idx="1"/>
          </p:nvPr>
        </p:nvSpPr>
        <p:spPr/>
        <p:txBody>
          <a:bodyPr/>
          <a:lstStyle/>
          <a:p>
            <a:r>
              <a:rPr lang="en-US" dirty="0"/>
              <a:t>Free space and guided optics</a:t>
            </a:r>
          </a:p>
        </p:txBody>
      </p:sp>
    </p:spTree>
    <p:extLst>
      <p:ext uri="{BB962C8B-B14F-4D97-AF65-F5344CB8AC3E}">
        <p14:creationId xmlns:p14="http://schemas.microsoft.com/office/powerpoint/2010/main" val="2511000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95BA7-8A99-4D85-949F-A38CE7704B1F}"/>
              </a:ext>
            </a:extLst>
          </p:cNvPr>
          <p:cNvSpPr>
            <a:spLocks noGrp="1"/>
          </p:cNvSpPr>
          <p:nvPr>
            <p:ph type="title"/>
          </p:nvPr>
        </p:nvSpPr>
        <p:spPr>
          <a:xfrm>
            <a:off x="1754867" y="-6578"/>
            <a:ext cx="8132495" cy="1245476"/>
          </a:xfrm>
        </p:spPr>
        <p:txBody>
          <a:bodyPr>
            <a:normAutofit fontScale="90000"/>
          </a:bodyPr>
          <a:lstStyle/>
          <a:p>
            <a:r>
              <a:rPr lang="en-US" dirty="0"/>
              <a:t>Matching Gaussian beams to mirrors</a:t>
            </a:r>
          </a:p>
        </p:txBody>
      </p:sp>
      <p:sp>
        <p:nvSpPr>
          <p:cNvPr id="3" name="TextBox 2">
            <a:extLst>
              <a:ext uri="{FF2B5EF4-FFF2-40B4-BE49-F238E27FC236}">
                <a16:creationId xmlns:a16="http://schemas.microsoft.com/office/drawing/2014/main" id="{47D0D34C-61BB-DD70-C9FC-D70F1B2C7909}"/>
              </a:ext>
            </a:extLst>
          </p:cNvPr>
          <p:cNvSpPr txBox="1"/>
          <p:nvPr/>
        </p:nvSpPr>
        <p:spPr>
          <a:xfrm>
            <a:off x="1085439" y="6354751"/>
            <a:ext cx="6434390" cy="369332"/>
          </a:xfrm>
          <a:prstGeom prst="rect">
            <a:avLst/>
          </a:prstGeom>
          <a:noFill/>
        </p:spPr>
        <p:txBody>
          <a:bodyPr wrap="none" rtlCol="0">
            <a:spAutoFit/>
          </a:bodyPr>
          <a:lstStyle/>
          <a:p>
            <a:r>
              <a:rPr lang="en-US" dirty="0"/>
              <a:t>Resonator stability from ABCD matrices is pg. 626 (600) in </a:t>
            </a:r>
            <a:r>
              <a:rPr lang="en-US" dirty="0" err="1"/>
              <a:t>Siegman</a:t>
            </a:r>
            <a:endParaRPr lang="en-US" dirty="0"/>
          </a:p>
        </p:txBody>
      </p:sp>
      <p:pic>
        <p:nvPicPr>
          <p:cNvPr id="7" name="Picture 6">
            <a:extLst>
              <a:ext uri="{FF2B5EF4-FFF2-40B4-BE49-F238E27FC236}">
                <a16:creationId xmlns:a16="http://schemas.microsoft.com/office/drawing/2014/main" id="{026BA140-E26E-B8D2-F7D5-BCF8C8308372}"/>
              </a:ext>
            </a:extLst>
          </p:cNvPr>
          <p:cNvPicPr>
            <a:picLocks noChangeAspect="1"/>
          </p:cNvPicPr>
          <p:nvPr/>
        </p:nvPicPr>
        <p:blipFill>
          <a:blip r:embed="rId2"/>
          <a:stretch>
            <a:fillRect/>
          </a:stretch>
        </p:blipFill>
        <p:spPr>
          <a:xfrm>
            <a:off x="1276829" y="1473912"/>
            <a:ext cx="2920201" cy="950022"/>
          </a:xfrm>
          <a:prstGeom prst="rect">
            <a:avLst/>
          </a:prstGeom>
        </p:spPr>
      </p:pic>
      <p:pic>
        <p:nvPicPr>
          <p:cNvPr id="9" name="Picture 8">
            <a:extLst>
              <a:ext uri="{FF2B5EF4-FFF2-40B4-BE49-F238E27FC236}">
                <a16:creationId xmlns:a16="http://schemas.microsoft.com/office/drawing/2014/main" id="{06F74A0D-92BA-B80B-7965-E389A04DCDF1}"/>
              </a:ext>
            </a:extLst>
          </p:cNvPr>
          <p:cNvPicPr>
            <a:picLocks noChangeAspect="1"/>
          </p:cNvPicPr>
          <p:nvPr/>
        </p:nvPicPr>
        <p:blipFill>
          <a:blip r:embed="rId3"/>
          <a:stretch>
            <a:fillRect/>
          </a:stretch>
        </p:blipFill>
        <p:spPr>
          <a:xfrm>
            <a:off x="1390376" y="2423934"/>
            <a:ext cx="1168628" cy="402527"/>
          </a:xfrm>
          <a:prstGeom prst="rect">
            <a:avLst/>
          </a:prstGeom>
        </p:spPr>
      </p:pic>
      <p:pic>
        <p:nvPicPr>
          <p:cNvPr id="11" name="Picture 10">
            <a:extLst>
              <a:ext uri="{FF2B5EF4-FFF2-40B4-BE49-F238E27FC236}">
                <a16:creationId xmlns:a16="http://schemas.microsoft.com/office/drawing/2014/main" id="{74F4B9B2-CC14-4DA1-692D-B021EDF1057E}"/>
              </a:ext>
            </a:extLst>
          </p:cNvPr>
          <p:cNvPicPr>
            <a:picLocks noChangeAspect="1"/>
          </p:cNvPicPr>
          <p:nvPr/>
        </p:nvPicPr>
        <p:blipFill>
          <a:blip r:embed="rId4"/>
          <a:stretch>
            <a:fillRect/>
          </a:stretch>
        </p:blipFill>
        <p:spPr>
          <a:xfrm>
            <a:off x="5387647" y="1825940"/>
            <a:ext cx="3783082" cy="735071"/>
          </a:xfrm>
          <a:prstGeom prst="rect">
            <a:avLst/>
          </a:prstGeom>
        </p:spPr>
      </p:pic>
      <p:sp>
        <p:nvSpPr>
          <p:cNvPr id="12" name="TextBox 11">
            <a:extLst>
              <a:ext uri="{FF2B5EF4-FFF2-40B4-BE49-F238E27FC236}">
                <a16:creationId xmlns:a16="http://schemas.microsoft.com/office/drawing/2014/main" id="{DDA4C33D-02E8-6311-DD51-62A868DAD7B0}"/>
              </a:ext>
            </a:extLst>
          </p:cNvPr>
          <p:cNvSpPr txBox="1"/>
          <p:nvPr/>
        </p:nvSpPr>
        <p:spPr>
          <a:xfrm>
            <a:off x="5164058" y="1473912"/>
            <a:ext cx="4230261" cy="400110"/>
          </a:xfrm>
          <a:prstGeom prst="rect">
            <a:avLst/>
          </a:prstGeom>
          <a:noFill/>
        </p:spPr>
        <p:txBody>
          <a:bodyPr wrap="none" rtlCol="0">
            <a:spAutoFit/>
          </a:bodyPr>
          <a:lstStyle/>
          <a:p>
            <a:r>
              <a:rPr lang="en-US" sz="2000" dirty="0">
                <a:solidFill>
                  <a:srgbClr val="0033CC"/>
                </a:solidFill>
              </a:rPr>
              <a:t>Convenient dimensionless parameters:</a:t>
            </a:r>
          </a:p>
        </p:txBody>
      </p:sp>
      <p:pic>
        <p:nvPicPr>
          <p:cNvPr id="14" name="Picture 13">
            <a:extLst>
              <a:ext uri="{FF2B5EF4-FFF2-40B4-BE49-F238E27FC236}">
                <a16:creationId xmlns:a16="http://schemas.microsoft.com/office/drawing/2014/main" id="{F40547B1-96AA-47CE-85AF-D99C4091D0E8}"/>
              </a:ext>
            </a:extLst>
          </p:cNvPr>
          <p:cNvPicPr>
            <a:picLocks noChangeAspect="1"/>
          </p:cNvPicPr>
          <p:nvPr/>
        </p:nvPicPr>
        <p:blipFill>
          <a:blip r:embed="rId5"/>
          <a:stretch>
            <a:fillRect/>
          </a:stretch>
        </p:blipFill>
        <p:spPr>
          <a:xfrm>
            <a:off x="664420" y="3248001"/>
            <a:ext cx="2920680" cy="735071"/>
          </a:xfrm>
          <a:prstGeom prst="rect">
            <a:avLst/>
          </a:prstGeom>
        </p:spPr>
      </p:pic>
      <p:pic>
        <p:nvPicPr>
          <p:cNvPr id="16" name="Picture 15">
            <a:extLst>
              <a:ext uri="{FF2B5EF4-FFF2-40B4-BE49-F238E27FC236}">
                <a16:creationId xmlns:a16="http://schemas.microsoft.com/office/drawing/2014/main" id="{F368E12A-0AD4-2D76-8854-E03881C2BABF}"/>
              </a:ext>
            </a:extLst>
          </p:cNvPr>
          <p:cNvPicPr>
            <a:picLocks noChangeAspect="1"/>
          </p:cNvPicPr>
          <p:nvPr/>
        </p:nvPicPr>
        <p:blipFill>
          <a:blip r:embed="rId6"/>
          <a:stretch>
            <a:fillRect/>
          </a:stretch>
        </p:blipFill>
        <p:spPr>
          <a:xfrm>
            <a:off x="824265" y="4095804"/>
            <a:ext cx="2300849" cy="634238"/>
          </a:xfrm>
          <a:prstGeom prst="rect">
            <a:avLst/>
          </a:prstGeom>
        </p:spPr>
      </p:pic>
      <p:pic>
        <p:nvPicPr>
          <p:cNvPr id="18" name="Picture 17">
            <a:extLst>
              <a:ext uri="{FF2B5EF4-FFF2-40B4-BE49-F238E27FC236}">
                <a16:creationId xmlns:a16="http://schemas.microsoft.com/office/drawing/2014/main" id="{0419B347-E349-9C31-15FB-6DDA032AEB0A}"/>
              </a:ext>
            </a:extLst>
          </p:cNvPr>
          <p:cNvPicPr>
            <a:picLocks noChangeAspect="1"/>
          </p:cNvPicPr>
          <p:nvPr/>
        </p:nvPicPr>
        <p:blipFill>
          <a:blip r:embed="rId7"/>
          <a:stretch>
            <a:fillRect/>
          </a:stretch>
        </p:blipFill>
        <p:spPr>
          <a:xfrm>
            <a:off x="824264" y="4730042"/>
            <a:ext cx="2300849" cy="781241"/>
          </a:xfrm>
          <a:prstGeom prst="rect">
            <a:avLst/>
          </a:prstGeom>
        </p:spPr>
      </p:pic>
      <p:pic>
        <p:nvPicPr>
          <p:cNvPr id="20" name="Picture 19">
            <a:extLst>
              <a:ext uri="{FF2B5EF4-FFF2-40B4-BE49-F238E27FC236}">
                <a16:creationId xmlns:a16="http://schemas.microsoft.com/office/drawing/2014/main" id="{5CE17F78-B3B8-A25C-201B-12EF95AB771A}"/>
              </a:ext>
            </a:extLst>
          </p:cNvPr>
          <p:cNvPicPr>
            <a:picLocks noChangeAspect="1"/>
          </p:cNvPicPr>
          <p:nvPr/>
        </p:nvPicPr>
        <p:blipFill>
          <a:blip r:embed="rId8"/>
          <a:stretch>
            <a:fillRect/>
          </a:stretch>
        </p:blipFill>
        <p:spPr>
          <a:xfrm>
            <a:off x="4197030" y="3248001"/>
            <a:ext cx="2920201" cy="797060"/>
          </a:xfrm>
          <a:prstGeom prst="rect">
            <a:avLst/>
          </a:prstGeom>
        </p:spPr>
      </p:pic>
      <p:pic>
        <p:nvPicPr>
          <p:cNvPr id="22" name="Picture 21">
            <a:extLst>
              <a:ext uri="{FF2B5EF4-FFF2-40B4-BE49-F238E27FC236}">
                <a16:creationId xmlns:a16="http://schemas.microsoft.com/office/drawing/2014/main" id="{548C60EE-E26A-78DF-ABE5-4E3CBB6C4516}"/>
              </a:ext>
            </a:extLst>
          </p:cNvPr>
          <p:cNvPicPr>
            <a:picLocks noChangeAspect="1"/>
          </p:cNvPicPr>
          <p:nvPr/>
        </p:nvPicPr>
        <p:blipFill>
          <a:blip r:embed="rId9"/>
          <a:stretch>
            <a:fillRect/>
          </a:stretch>
        </p:blipFill>
        <p:spPr>
          <a:xfrm>
            <a:off x="4201710" y="4091468"/>
            <a:ext cx="2790881" cy="811303"/>
          </a:xfrm>
          <a:prstGeom prst="rect">
            <a:avLst/>
          </a:prstGeom>
        </p:spPr>
      </p:pic>
      <p:pic>
        <p:nvPicPr>
          <p:cNvPr id="24" name="Picture 23">
            <a:extLst>
              <a:ext uri="{FF2B5EF4-FFF2-40B4-BE49-F238E27FC236}">
                <a16:creationId xmlns:a16="http://schemas.microsoft.com/office/drawing/2014/main" id="{84253A4A-836A-D631-4DE0-6E5B78935BC8}"/>
              </a:ext>
            </a:extLst>
          </p:cNvPr>
          <p:cNvPicPr>
            <a:picLocks noChangeAspect="1"/>
          </p:cNvPicPr>
          <p:nvPr/>
        </p:nvPicPr>
        <p:blipFill>
          <a:blip r:embed="rId10"/>
          <a:stretch>
            <a:fillRect/>
          </a:stretch>
        </p:blipFill>
        <p:spPr>
          <a:xfrm>
            <a:off x="4316830" y="4809183"/>
            <a:ext cx="2560639" cy="889324"/>
          </a:xfrm>
          <a:prstGeom prst="rect">
            <a:avLst/>
          </a:prstGeom>
        </p:spPr>
      </p:pic>
      <p:sp>
        <p:nvSpPr>
          <p:cNvPr id="27" name="Left Brace 26">
            <a:extLst>
              <a:ext uri="{FF2B5EF4-FFF2-40B4-BE49-F238E27FC236}">
                <a16:creationId xmlns:a16="http://schemas.microsoft.com/office/drawing/2014/main" id="{3FFA6ACD-28A1-0740-08EE-BA8B74D9ACDC}"/>
              </a:ext>
            </a:extLst>
          </p:cNvPr>
          <p:cNvSpPr/>
          <p:nvPr/>
        </p:nvSpPr>
        <p:spPr>
          <a:xfrm>
            <a:off x="1053482" y="1564256"/>
            <a:ext cx="356034" cy="1262205"/>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Rectangle 27">
            <a:extLst>
              <a:ext uri="{FF2B5EF4-FFF2-40B4-BE49-F238E27FC236}">
                <a16:creationId xmlns:a16="http://schemas.microsoft.com/office/drawing/2014/main" id="{1CD77D6A-ADD8-8ACC-B3BA-C7BDF732651A}"/>
              </a:ext>
            </a:extLst>
          </p:cNvPr>
          <p:cNvSpPr/>
          <p:nvPr/>
        </p:nvSpPr>
        <p:spPr>
          <a:xfrm>
            <a:off x="611793" y="3177376"/>
            <a:ext cx="6707785" cy="2782670"/>
          </a:xfrm>
          <a:custGeom>
            <a:avLst/>
            <a:gdLst>
              <a:gd name="connsiteX0" fmla="*/ 0 w 6707785"/>
              <a:gd name="connsiteY0" fmla="*/ 0 h 2782670"/>
              <a:gd name="connsiteX1" fmla="*/ 804934 w 6707785"/>
              <a:gd name="connsiteY1" fmla="*/ 0 h 2782670"/>
              <a:gd name="connsiteX2" fmla="*/ 1609868 w 6707785"/>
              <a:gd name="connsiteY2" fmla="*/ 0 h 2782670"/>
              <a:gd name="connsiteX3" fmla="*/ 2280647 w 6707785"/>
              <a:gd name="connsiteY3" fmla="*/ 0 h 2782670"/>
              <a:gd name="connsiteX4" fmla="*/ 3018503 w 6707785"/>
              <a:gd name="connsiteY4" fmla="*/ 0 h 2782670"/>
              <a:gd name="connsiteX5" fmla="*/ 3622204 w 6707785"/>
              <a:gd name="connsiteY5" fmla="*/ 0 h 2782670"/>
              <a:gd name="connsiteX6" fmla="*/ 4292982 w 6707785"/>
              <a:gd name="connsiteY6" fmla="*/ 0 h 2782670"/>
              <a:gd name="connsiteX7" fmla="*/ 5097917 w 6707785"/>
              <a:gd name="connsiteY7" fmla="*/ 0 h 2782670"/>
              <a:gd name="connsiteX8" fmla="*/ 5634539 w 6707785"/>
              <a:gd name="connsiteY8" fmla="*/ 0 h 2782670"/>
              <a:gd name="connsiteX9" fmla="*/ 6707785 w 6707785"/>
              <a:gd name="connsiteY9" fmla="*/ 0 h 2782670"/>
              <a:gd name="connsiteX10" fmla="*/ 6707785 w 6707785"/>
              <a:gd name="connsiteY10" fmla="*/ 640014 h 2782670"/>
              <a:gd name="connsiteX11" fmla="*/ 6707785 w 6707785"/>
              <a:gd name="connsiteY11" fmla="*/ 1307855 h 2782670"/>
              <a:gd name="connsiteX12" fmla="*/ 6707785 w 6707785"/>
              <a:gd name="connsiteY12" fmla="*/ 2003522 h 2782670"/>
              <a:gd name="connsiteX13" fmla="*/ 6707785 w 6707785"/>
              <a:gd name="connsiteY13" fmla="*/ 2782670 h 2782670"/>
              <a:gd name="connsiteX14" fmla="*/ 5902851 w 6707785"/>
              <a:gd name="connsiteY14" fmla="*/ 2782670 h 2782670"/>
              <a:gd name="connsiteX15" fmla="*/ 5232072 w 6707785"/>
              <a:gd name="connsiteY15" fmla="*/ 2782670 h 2782670"/>
              <a:gd name="connsiteX16" fmla="*/ 4561294 w 6707785"/>
              <a:gd name="connsiteY16" fmla="*/ 2782670 h 2782670"/>
              <a:gd name="connsiteX17" fmla="*/ 3890515 w 6707785"/>
              <a:gd name="connsiteY17" fmla="*/ 2782670 h 2782670"/>
              <a:gd name="connsiteX18" fmla="*/ 3219737 w 6707785"/>
              <a:gd name="connsiteY18" fmla="*/ 2782670 h 2782670"/>
              <a:gd name="connsiteX19" fmla="*/ 2616036 w 6707785"/>
              <a:gd name="connsiteY19" fmla="*/ 2782670 h 2782670"/>
              <a:gd name="connsiteX20" fmla="*/ 1878180 w 6707785"/>
              <a:gd name="connsiteY20" fmla="*/ 2782670 h 2782670"/>
              <a:gd name="connsiteX21" fmla="*/ 1207401 w 6707785"/>
              <a:gd name="connsiteY21" fmla="*/ 2782670 h 2782670"/>
              <a:gd name="connsiteX22" fmla="*/ 0 w 6707785"/>
              <a:gd name="connsiteY22" fmla="*/ 2782670 h 2782670"/>
              <a:gd name="connsiteX23" fmla="*/ 0 w 6707785"/>
              <a:gd name="connsiteY23" fmla="*/ 2031349 h 2782670"/>
              <a:gd name="connsiteX24" fmla="*/ 0 w 6707785"/>
              <a:gd name="connsiteY24" fmla="*/ 1280028 h 2782670"/>
              <a:gd name="connsiteX25" fmla="*/ 0 w 6707785"/>
              <a:gd name="connsiteY25" fmla="*/ 0 h 2782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707785" h="2782670" fill="none" extrusionOk="0">
                <a:moveTo>
                  <a:pt x="0" y="0"/>
                </a:moveTo>
                <a:cubicBezTo>
                  <a:pt x="305381" y="-17094"/>
                  <a:pt x="557375" y="-10123"/>
                  <a:pt x="804934" y="0"/>
                </a:cubicBezTo>
                <a:cubicBezTo>
                  <a:pt x="1052493" y="10123"/>
                  <a:pt x="1300261" y="335"/>
                  <a:pt x="1609868" y="0"/>
                </a:cubicBezTo>
                <a:cubicBezTo>
                  <a:pt x="1919475" y="-335"/>
                  <a:pt x="2120681" y="-23288"/>
                  <a:pt x="2280647" y="0"/>
                </a:cubicBezTo>
                <a:cubicBezTo>
                  <a:pt x="2440613" y="23288"/>
                  <a:pt x="2809443" y="-28395"/>
                  <a:pt x="3018503" y="0"/>
                </a:cubicBezTo>
                <a:cubicBezTo>
                  <a:pt x="3227563" y="28395"/>
                  <a:pt x="3479711" y="9144"/>
                  <a:pt x="3622204" y="0"/>
                </a:cubicBezTo>
                <a:cubicBezTo>
                  <a:pt x="3764697" y="-9144"/>
                  <a:pt x="4014648" y="-17936"/>
                  <a:pt x="4292982" y="0"/>
                </a:cubicBezTo>
                <a:cubicBezTo>
                  <a:pt x="4571316" y="17936"/>
                  <a:pt x="4895946" y="-11947"/>
                  <a:pt x="5097917" y="0"/>
                </a:cubicBezTo>
                <a:cubicBezTo>
                  <a:pt x="5299888" y="11947"/>
                  <a:pt x="5400979" y="-1352"/>
                  <a:pt x="5634539" y="0"/>
                </a:cubicBezTo>
                <a:cubicBezTo>
                  <a:pt x="5868099" y="1352"/>
                  <a:pt x="6239919" y="-20179"/>
                  <a:pt x="6707785" y="0"/>
                </a:cubicBezTo>
                <a:cubicBezTo>
                  <a:pt x="6717850" y="300936"/>
                  <a:pt x="6698995" y="496083"/>
                  <a:pt x="6707785" y="640014"/>
                </a:cubicBezTo>
                <a:cubicBezTo>
                  <a:pt x="6716575" y="783945"/>
                  <a:pt x="6721797" y="1159706"/>
                  <a:pt x="6707785" y="1307855"/>
                </a:cubicBezTo>
                <a:cubicBezTo>
                  <a:pt x="6693773" y="1456004"/>
                  <a:pt x="6684396" y="1824025"/>
                  <a:pt x="6707785" y="2003522"/>
                </a:cubicBezTo>
                <a:cubicBezTo>
                  <a:pt x="6731174" y="2183019"/>
                  <a:pt x="6718393" y="2610514"/>
                  <a:pt x="6707785" y="2782670"/>
                </a:cubicBezTo>
                <a:cubicBezTo>
                  <a:pt x="6349131" y="2750647"/>
                  <a:pt x="6073416" y="2742582"/>
                  <a:pt x="5902851" y="2782670"/>
                </a:cubicBezTo>
                <a:cubicBezTo>
                  <a:pt x="5732286" y="2822758"/>
                  <a:pt x="5372330" y="2790821"/>
                  <a:pt x="5232072" y="2782670"/>
                </a:cubicBezTo>
                <a:cubicBezTo>
                  <a:pt x="5091814" y="2774519"/>
                  <a:pt x="4875640" y="2784254"/>
                  <a:pt x="4561294" y="2782670"/>
                </a:cubicBezTo>
                <a:cubicBezTo>
                  <a:pt x="4246948" y="2781086"/>
                  <a:pt x="4151691" y="2808280"/>
                  <a:pt x="3890515" y="2782670"/>
                </a:cubicBezTo>
                <a:cubicBezTo>
                  <a:pt x="3629339" y="2757060"/>
                  <a:pt x="3354652" y="2759292"/>
                  <a:pt x="3219737" y="2782670"/>
                </a:cubicBezTo>
                <a:cubicBezTo>
                  <a:pt x="3084822" y="2806048"/>
                  <a:pt x="2744690" y="2812162"/>
                  <a:pt x="2616036" y="2782670"/>
                </a:cubicBezTo>
                <a:cubicBezTo>
                  <a:pt x="2487382" y="2753178"/>
                  <a:pt x="2059040" y="2759975"/>
                  <a:pt x="1878180" y="2782670"/>
                </a:cubicBezTo>
                <a:cubicBezTo>
                  <a:pt x="1697320" y="2805365"/>
                  <a:pt x="1452173" y="2814865"/>
                  <a:pt x="1207401" y="2782670"/>
                </a:cubicBezTo>
                <a:cubicBezTo>
                  <a:pt x="962629" y="2750475"/>
                  <a:pt x="579920" y="2836840"/>
                  <a:pt x="0" y="2782670"/>
                </a:cubicBezTo>
                <a:cubicBezTo>
                  <a:pt x="-35296" y="2531308"/>
                  <a:pt x="22018" y="2250968"/>
                  <a:pt x="0" y="2031349"/>
                </a:cubicBezTo>
                <a:cubicBezTo>
                  <a:pt x="-22018" y="1811730"/>
                  <a:pt x="2052" y="1529483"/>
                  <a:pt x="0" y="1280028"/>
                </a:cubicBezTo>
                <a:cubicBezTo>
                  <a:pt x="-2052" y="1030573"/>
                  <a:pt x="-24514" y="497201"/>
                  <a:pt x="0" y="0"/>
                </a:cubicBezTo>
                <a:close/>
              </a:path>
              <a:path w="6707785" h="2782670" stroke="0" extrusionOk="0">
                <a:moveTo>
                  <a:pt x="0" y="0"/>
                </a:moveTo>
                <a:cubicBezTo>
                  <a:pt x="193640" y="13032"/>
                  <a:pt x="418397" y="-5846"/>
                  <a:pt x="603701" y="0"/>
                </a:cubicBezTo>
                <a:cubicBezTo>
                  <a:pt x="789005" y="5846"/>
                  <a:pt x="978848" y="-19388"/>
                  <a:pt x="1073246" y="0"/>
                </a:cubicBezTo>
                <a:cubicBezTo>
                  <a:pt x="1167645" y="19388"/>
                  <a:pt x="1683267" y="30536"/>
                  <a:pt x="1878180" y="0"/>
                </a:cubicBezTo>
                <a:cubicBezTo>
                  <a:pt x="2073093" y="-30536"/>
                  <a:pt x="2196134" y="-25862"/>
                  <a:pt x="2481880" y="0"/>
                </a:cubicBezTo>
                <a:cubicBezTo>
                  <a:pt x="2767626" y="25862"/>
                  <a:pt x="2874630" y="-212"/>
                  <a:pt x="3085581" y="0"/>
                </a:cubicBezTo>
                <a:cubicBezTo>
                  <a:pt x="3296532" y="212"/>
                  <a:pt x="3620884" y="-30014"/>
                  <a:pt x="3890515" y="0"/>
                </a:cubicBezTo>
                <a:cubicBezTo>
                  <a:pt x="4160146" y="30014"/>
                  <a:pt x="4289627" y="17454"/>
                  <a:pt x="4427138" y="0"/>
                </a:cubicBezTo>
                <a:cubicBezTo>
                  <a:pt x="4564649" y="-17454"/>
                  <a:pt x="4940330" y="-30460"/>
                  <a:pt x="5232072" y="0"/>
                </a:cubicBezTo>
                <a:cubicBezTo>
                  <a:pt x="5523814" y="30460"/>
                  <a:pt x="5830354" y="-9552"/>
                  <a:pt x="6037007" y="0"/>
                </a:cubicBezTo>
                <a:cubicBezTo>
                  <a:pt x="6243660" y="9552"/>
                  <a:pt x="6465010" y="33255"/>
                  <a:pt x="6707785" y="0"/>
                </a:cubicBezTo>
                <a:cubicBezTo>
                  <a:pt x="6671941" y="341231"/>
                  <a:pt x="6675188" y="477744"/>
                  <a:pt x="6707785" y="751321"/>
                </a:cubicBezTo>
                <a:cubicBezTo>
                  <a:pt x="6740382" y="1024898"/>
                  <a:pt x="6726577" y="1162064"/>
                  <a:pt x="6707785" y="1474815"/>
                </a:cubicBezTo>
                <a:cubicBezTo>
                  <a:pt x="6688993" y="1787566"/>
                  <a:pt x="6714546" y="1881194"/>
                  <a:pt x="6707785" y="2087003"/>
                </a:cubicBezTo>
                <a:cubicBezTo>
                  <a:pt x="6701024" y="2292812"/>
                  <a:pt x="6708952" y="2485579"/>
                  <a:pt x="6707785" y="2782670"/>
                </a:cubicBezTo>
                <a:cubicBezTo>
                  <a:pt x="6545815" y="2798722"/>
                  <a:pt x="6314178" y="2776326"/>
                  <a:pt x="6037007" y="2782670"/>
                </a:cubicBezTo>
                <a:cubicBezTo>
                  <a:pt x="5759836" y="2789014"/>
                  <a:pt x="5633519" y="2773825"/>
                  <a:pt x="5366228" y="2782670"/>
                </a:cubicBezTo>
                <a:cubicBezTo>
                  <a:pt x="5098937" y="2791515"/>
                  <a:pt x="4900593" y="2815166"/>
                  <a:pt x="4561294" y="2782670"/>
                </a:cubicBezTo>
                <a:cubicBezTo>
                  <a:pt x="4221995" y="2750174"/>
                  <a:pt x="4200018" y="2793461"/>
                  <a:pt x="3890515" y="2782670"/>
                </a:cubicBezTo>
                <a:cubicBezTo>
                  <a:pt x="3581012" y="2771879"/>
                  <a:pt x="3655640" y="2804061"/>
                  <a:pt x="3420970" y="2782670"/>
                </a:cubicBezTo>
                <a:cubicBezTo>
                  <a:pt x="3186301" y="2761279"/>
                  <a:pt x="3049287" y="2769732"/>
                  <a:pt x="2884348" y="2782670"/>
                </a:cubicBezTo>
                <a:cubicBezTo>
                  <a:pt x="2719409" y="2795608"/>
                  <a:pt x="2352281" y="2799977"/>
                  <a:pt x="2079413" y="2782670"/>
                </a:cubicBezTo>
                <a:cubicBezTo>
                  <a:pt x="1806546" y="2765363"/>
                  <a:pt x="1609400" y="2778746"/>
                  <a:pt x="1408635" y="2782670"/>
                </a:cubicBezTo>
                <a:cubicBezTo>
                  <a:pt x="1207870" y="2786594"/>
                  <a:pt x="1102109" y="2801649"/>
                  <a:pt x="872012" y="2782670"/>
                </a:cubicBezTo>
                <a:cubicBezTo>
                  <a:pt x="641915" y="2763691"/>
                  <a:pt x="338876" y="2788628"/>
                  <a:pt x="0" y="2782670"/>
                </a:cubicBezTo>
                <a:cubicBezTo>
                  <a:pt x="16289" y="2555873"/>
                  <a:pt x="-4936" y="2388614"/>
                  <a:pt x="0" y="2170483"/>
                </a:cubicBezTo>
                <a:cubicBezTo>
                  <a:pt x="4936" y="1952352"/>
                  <a:pt x="22765" y="1748878"/>
                  <a:pt x="0" y="1558295"/>
                </a:cubicBezTo>
                <a:cubicBezTo>
                  <a:pt x="-22765" y="1367712"/>
                  <a:pt x="-31016" y="1113826"/>
                  <a:pt x="0" y="834801"/>
                </a:cubicBezTo>
                <a:cubicBezTo>
                  <a:pt x="31016" y="555776"/>
                  <a:pt x="30114" y="207429"/>
                  <a:pt x="0" y="0"/>
                </a:cubicBezTo>
                <a:close/>
              </a:path>
            </a:pathLst>
          </a:custGeom>
          <a:solidFill>
            <a:schemeClr val="accent1">
              <a:alpha val="15000"/>
            </a:schemeClr>
          </a:solidFill>
          <a:ln>
            <a:solidFill>
              <a:schemeClr val="accent1">
                <a:shade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4227D0E2-DFA5-134D-1854-DC5F040CAC77}"/>
                  </a:ext>
                </a:extLst>
              </p:cNvPr>
              <p:cNvSpPr txBox="1"/>
              <p:nvPr/>
            </p:nvSpPr>
            <p:spPr>
              <a:xfrm>
                <a:off x="8374325" y="4045061"/>
                <a:ext cx="2882136" cy="707886"/>
              </a:xfrm>
              <a:prstGeom prst="rect">
                <a:avLst/>
              </a:prstGeom>
              <a:noFill/>
            </p:spPr>
            <p:txBody>
              <a:bodyPr wrap="none" rtlCol="0">
                <a:spAutoFit/>
              </a:bodyPr>
              <a:lstStyle/>
              <a:p>
                <a:r>
                  <a:rPr lang="en-US" sz="2000" dirty="0">
                    <a:solidFill>
                      <a:srgbClr val="0033CC"/>
                    </a:solidFill>
                  </a:rPr>
                  <a:t>Solution exists only when </a:t>
                </a:r>
              </a:p>
              <a:p>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0&lt; </m:t>
                      </m:r>
                      <m:sSub>
                        <m:sSubPr>
                          <m:ctrlPr>
                            <a:rPr lang="en-US" sz="2000" b="0" smtClean="0">
                              <a:latin typeface="Cambria Math" panose="02040503050406030204" pitchFamily="18" charset="0"/>
                            </a:rPr>
                          </m:ctrlPr>
                        </m:sSubPr>
                        <m:e>
                          <m:r>
                            <m:rPr>
                              <m:sty m:val="p"/>
                            </m:rPr>
                            <a:rPr lang="en-US" sz="2000" b="0" i="0" smtClean="0">
                              <a:latin typeface="Cambria Math" panose="02040503050406030204" pitchFamily="18" charset="0"/>
                            </a:rPr>
                            <m:t>g</m:t>
                          </m:r>
                        </m:e>
                        <m:sub>
                          <m:r>
                            <a:rPr lang="en-US" sz="2000" b="0" i="0" smtClean="0">
                              <a:latin typeface="Cambria Math" panose="02040503050406030204" pitchFamily="18" charset="0"/>
                            </a:rPr>
                            <m:t>1</m:t>
                          </m:r>
                        </m:sub>
                      </m:sSub>
                      <m:sSub>
                        <m:sSubPr>
                          <m:ctrlPr>
                            <a:rPr lang="en-US" sz="2000">
                              <a:latin typeface="Cambria Math" panose="02040503050406030204" pitchFamily="18" charset="0"/>
                            </a:rPr>
                          </m:ctrlPr>
                        </m:sSubPr>
                        <m:e>
                          <m:r>
                            <m:rPr>
                              <m:sty m:val="p"/>
                            </m:rPr>
                            <a:rPr lang="en-US" sz="2000" i="0">
                              <a:latin typeface="Cambria Math" panose="02040503050406030204" pitchFamily="18" charset="0"/>
                            </a:rPr>
                            <m:t>g</m:t>
                          </m:r>
                        </m:e>
                        <m:sub>
                          <m:r>
                            <a:rPr lang="en-US" sz="2000" b="0" i="0" smtClean="0">
                              <a:latin typeface="Cambria Math" panose="02040503050406030204" pitchFamily="18" charset="0"/>
                            </a:rPr>
                            <m:t>2</m:t>
                          </m:r>
                        </m:sub>
                      </m:sSub>
                      <m:r>
                        <a:rPr lang="en-US" sz="2000" b="0" i="1" smtClean="0">
                          <a:latin typeface="Cambria Math" panose="02040503050406030204" pitchFamily="18" charset="0"/>
                        </a:rPr>
                        <m:t>&lt;1</m:t>
                      </m:r>
                    </m:oMath>
                  </m:oMathPara>
                </a14:m>
                <a:endParaRPr lang="en-US" sz="2000" dirty="0"/>
              </a:p>
            </p:txBody>
          </p:sp>
        </mc:Choice>
        <mc:Fallback>
          <p:sp>
            <p:nvSpPr>
              <p:cNvPr id="25" name="TextBox 24">
                <a:extLst>
                  <a:ext uri="{FF2B5EF4-FFF2-40B4-BE49-F238E27FC236}">
                    <a16:creationId xmlns:a16="http://schemas.microsoft.com/office/drawing/2014/main" id="{4227D0E2-DFA5-134D-1854-DC5F040CAC77}"/>
                  </a:ext>
                </a:extLst>
              </p:cNvPr>
              <p:cNvSpPr txBox="1">
                <a:spLocks noRot="1" noChangeAspect="1" noMove="1" noResize="1" noEditPoints="1" noAdjustHandles="1" noChangeArrowheads="1" noChangeShapeType="1" noTextEdit="1"/>
              </p:cNvSpPr>
              <p:nvPr/>
            </p:nvSpPr>
            <p:spPr>
              <a:xfrm>
                <a:off x="8374325" y="4045061"/>
                <a:ext cx="2882136" cy="707886"/>
              </a:xfrm>
              <a:prstGeom prst="rect">
                <a:avLst/>
              </a:prstGeom>
              <a:blipFill>
                <a:blip r:embed="rId11"/>
                <a:stretch>
                  <a:fillRect l="-2326" t="-5172" r="-1057" b="-3448"/>
                </a:stretch>
              </a:blipFill>
            </p:spPr>
            <p:txBody>
              <a:bodyPr/>
              <a:lstStyle/>
              <a:p>
                <a:r>
                  <a:rPr lang="en-US">
                    <a:noFill/>
                  </a:rPr>
                  <a:t> </a:t>
                </a:r>
              </a:p>
            </p:txBody>
          </p:sp>
        </mc:Fallback>
      </mc:AlternateContent>
    </p:spTree>
    <p:extLst>
      <p:ext uri="{BB962C8B-B14F-4D97-AF65-F5344CB8AC3E}">
        <p14:creationId xmlns:p14="http://schemas.microsoft.com/office/powerpoint/2010/main" val="2301802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95BA7-8A99-4D85-949F-A38CE7704B1F}"/>
              </a:ext>
            </a:extLst>
          </p:cNvPr>
          <p:cNvSpPr>
            <a:spLocks noGrp="1"/>
          </p:cNvSpPr>
          <p:nvPr>
            <p:ph type="title"/>
          </p:nvPr>
        </p:nvSpPr>
        <p:spPr>
          <a:xfrm>
            <a:off x="2741629" y="0"/>
            <a:ext cx="5014325" cy="1245476"/>
          </a:xfrm>
        </p:spPr>
        <p:txBody>
          <a:bodyPr>
            <a:normAutofit/>
          </a:bodyPr>
          <a:lstStyle/>
          <a:p>
            <a:r>
              <a:rPr lang="en-US" dirty="0"/>
              <a:t>Resonator stability</a:t>
            </a:r>
          </a:p>
        </p:txBody>
      </p:sp>
      <p:sp>
        <p:nvSpPr>
          <p:cNvPr id="4" name="TextBox 3">
            <a:extLst>
              <a:ext uri="{FF2B5EF4-FFF2-40B4-BE49-F238E27FC236}">
                <a16:creationId xmlns:a16="http://schemas.microsoft.com/office/drawing/2014/main" id="{DAFAA49D-6AF7-8D78-D4EB-FE96B3219E5D}"/>
              </a:ext>
            </a:extLst>
          </p:cNvPr>
          <p:cNvSpPr txBox="1"/>
          <p:nvPr/>
        </p:nvSpPr>
        <p:spPr>
          <a:xfrm>
            <a:off x="481055" y="1260430"/>
            <a:ext cx="549078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Diffraction balances focusing</a:t>
            </a:r>
          </a:p>
          <a:p>
            <a:pPr marL="285750" indent="-285750">
              <a:buFont typeface="Arial" panose="020B0604020202020204" pitchFamily="34" charset="0"/>
              <a:buChar char="•"/>
            </a:pPr>
            <a:r>
              <a:rPr lang="en-US" dirty="0"/>
              <a:t>Degenerate resonators correspond to imaging conditions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3074" name="Picture 2">
            <a:extLst>
              <a:ext uri="{FF2B5EF4-FFF2-40B4-BE49-F238E27FC236}">
                <a16:creationId xmlns:a16="http://schemas.microsoft.com/office/drawing/2014/main" id="{F18B1037-D459-4DC7-B195-B846DA41B6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9902" y="1631192"/>
            <a:ext cx="5361409" cy="499704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1F065470-5651-5CE0-F135-88A8DF92F1B7}"/>
              </a:ext>
            </a:extLst>
          </p:cNvPr>
          <p:cNvPicPr>
            <a:picLocks noChangeAspect="1"/>
          </p:cNvPicPr>
          <p:nvPr/>
        </p:nvPicPr>
        <p:blipFill>
          <a:blip r:embed="rId3"/>
          <a:stretch>
            <a:fillRect/>
          </a:stretch>
        </p:blipFill>
        <p:spPr>
          <a:xfrm>
            <a:off x="1165270" y="3911086"/>
            <a:ext cx="2363691" cy="818795"/>
          </a:xfrm>
          <a:prstGeom prst="rect">
            <a:avLst/>
          </a:prstGeom>
        </p:spPr>
      </p:pic>
      <p:pic>
        <p:nvPicPr>
          <p:cNvPr id="14" name="Picture 13">
            <a:extLst>
              <a:ext uri="{FF2B5EF4-FFF2-40B4-BE49-F238E27FC236}">
                <a16:creationId xmlns:a16="http://schemas.microsoft.com/office/drawing/2014/main" id="{7E8F05FC-02F3-1595-49B4-0493E7D21E2C}"/>
              </a:ext>
            </a:extLst>
          </p:cNvPr>
          <p:cNvPicPr>
            <a:picLocks noChangeAspect="1"/>
          </p:cNvPicPr>
          <p:nvPr/>
        </p:nvPicPr>
        <p:blipFill>
          <a:blip r:embed="rId4"/>
          <a:stretch>
            <a:fillRect/>
          </a:stretch>
        </p:blipFill>
        <p:spPr>
          <a:xfrm>
            <a:off x="1184291" y="4966705"/>
            <a:ext cx="2743885" cy="964975"/>
          </a:xfrm>
          <a:prstGeom prst="rect">
            <a:avLst/>
          </a:prstGeom>
        </p:spPr>
      </p:pic>
      <p:sp>
        <p:nvSpPr>
          <p:cNvPr id="11" name="Rectangle 10">
            <a:extLst>
              <a:ext uri="{FF2B5EF4-FFF2-40B4-BE49-F238E27FC236}">
                <a16:creationId xmlns:a16="http://schemas.microsoft.com/office/drawing/2014/main" id="{E3200F89-354B-6B4D-FF58-6700EADA7BBD}"/>
              </a:ext>
            </a:extLst>
          </p:cNvPr>
          <p:cNvSpPr/>
          <p:nvPr/>
        </p:nvSpPr>
        <p:spPr>
          <a:xfrm>
            <a:off x="994959" y="2947131"/>
            <a:ext cx="3122548" cy="3174085"/>
          </a:xfrm>
          <a:custGeom>
            <a:avLst/>
            <a:gdLst>
              <a:gd name="connsiteX0" fmla="*/ 0 w 3122548"/>
              <a:gd name="connsiteY0" fmla="*/ 0 h 3174085"/>
              <a:gd name="connsiteX1" fmla="*/ 593284 w 3122548"/>
              <a:gd name="connsiteY1" fmla="*/ 0 h 3174085"/>
              <a:gd name="connsiteX2" fmla="*/ 1155343 w 3122548"/>
              <a:gd name="connsiteY2" fmla="*/ 0 h 3174085"/>
              <a:gd name="connsiteX3" fmla="*/ 1811078 w 3122548"/>
              <a:gd name="connsiteY3" fmla="*/ 0 h 3174085"/>
              <a:gd name="connsiteX4" fmla="*/ 2435587 w 3122548"/>
              <a:gd name="connsiteY4" fmla="*/ 0 h 3174085"/>
              <a:gd name="connsiteX5" fmla="*/ 3122548 w 3122548"/>
              <a:gd name="connsiteY5" fmla="*/ 0 h 3174085"/>
              <a:gd name="connsiteX6" fmla="*/ 3122548 w 3122548"/>
              <a:gd name="connsiteY6" fmla="*/ 698299 h 3174085"/>
              <a:gd name="connsiteX7" fmla="*/ 3122548 w 3122548"/>
              <a:gd name="connsiteY7" fmla="*/ 1364857 h 3174085"/>
              <a:gd name="connsiteX8" fmla="*/ 3122548 w 3122548"/>
              <a:gd name="connsiteY8" fmla="*/ 1936192 h 3174085"/>
              <a:gd name="connsiteX9" fmla="*/ 3122548 w 3122548"/>
              <a:gd name="connsiteY9" fmla="*/ 2602750 h 3174085"/>
              <a:gd name="connsiteX10" fmla="*/ 3122548 w 3122548"/>
              <a:gd name="connsiteY10" fmla="*/ 3174085 h 3174085"/>
              <a:gd name="connsiteX11" fmla="*/ 2466813 w 3122548"/>
              <a:gd name="connsiteY11" fmla="*/ 3174085 h 3174085"/>
              <a:gd name="connsiteX12" fmla="*/ 1811078 w 3122548"/>
              <a:gd name="connsiteY12" fmla="*/ 3174085 h 3174085"/>
              <a:gd name="connsiteX13" fmla="*/ 1124117 w 3122548"/>
              <a:gd name="connsiteY13" fmla="*/ 3174085 h 3174085"/>
              <a:gd name="connsiteX14" fmla="*/ 0 w 3122548"/>
              <a:gd name="connsiteY14" fmla="*/ 3174085 h 3174085"/>
              <a:gd name="connsiteX15" fmla="*/ 0 w 3122548"/>
              <a:gd name="connsiteY15" fmla="*/ 2475786 h 3174085"/>
              <a:gd name="connsiteX16" fmla="*/ 0 w 3122548"/>
              <a:gd name="connsiteY16" fmla="*/ 1904451 h 3174085"/>
              <a:gd name="connsiteX17" fmla="*/ 0 w 3122548"/>
              <a:gd name="connsiteY17" fmla="*/ 1269634 h 3174085"/>
              <a:gd name="connsiteX18" fmla="*/ 0 w 3122548"/>
              <a:gd name="connsiteY18" fmla="*/ 603076 h 3174085"/>
              <a:gd name="connsiteX19" fmla="*/ 0 w 3122548"/>
              <a:gd name="connsiteY19" fmla="*/ 0 h 3174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22548" h="3174085" fill="none" extrusionOk="0">
                <a:moveTo>
                  <a:pt x="0" y="0"/>
                </a:moveTo>
                <a:cubicBezTo>
                  <a:pt x="260883" y="15460"/>
                  <a:pt x="345049" y="-17123"/>
                  <a:pt x="593284" y="0"/>
                </a:cubicBezTo>
                <a:cubicBezTo>
                  <a:pt x="841519" y="17123"/>
                  <a:pt x="938327" y="-12259"/>
                  <a:pt x="1155343" y="0"/>
                </a:cubicBezTo>
                <a:cubicBezTo>
                  <a:pt x="1372359" y="12259"/>
                  <a:pt x="1608916" y="-14178"/>
                  <a:pt x="1811078" y="0"/>
                </a:cubicBezTo>
                <a:cubicBezTo>
                  <a:pt x="2013240" y="14178"/>
                  <a:pt x="2193206" y="28251"/>
                  <a:pt x="2435587" y="0"/>
                </a:cubicBezTo>
                <a:cubicBezTo>
                  <a:pt x="2677968" y="-28251"/>
                  <a:pt x="2973720" y="2031"/>
                  <a:pt x="3122548" y="0"/>
                </a:cubicBezTo>
                <a:cubicBezTo>
                  <a:pt x="3140521" y="218201"/>
                  <a:pt x="3130239" y="421873"/>
                  <a:pt x="3122548" y="698299"/>
                </a:cubicBezTo>
                <a:cubicBezTo>
                  <a:pt x="3114857" y="974725"/>
                  <a:pt x="3111443" y="1146861"/>
                  <a:pt x="3122548" y="1364857"/>
                </a:cubicBezTo>
                <a:cubicBezTo>
                  <a:pt x="3133653" y="1582853"/>
                  <a:pt x="3123712" y="1666117"/>
                  <a:pt x="3122548" y="1936192"/>
                </a:cubicBezTo>
                <a:cubicBezTo>
                  <a:pt x="3121384" y="2206268"/>
                  <a:pt x="3125152" y="2393194"/>
                  <a:pt x="3122548" y="2602750"/>
                </a:cubicBezTo>
                <a:cubicBezTo>
                  <a:pt x="3119944" y="2812306"/>
                  <a:pt x="3095897" y="3057491"/>
                  <a:pt x="3122548" y="3174085"/>
                </a:cubicBezTo>
                <a:cubicBezTo>
                  <a:pt x="2930190" y="3163927"/>
                  <a:pt x="2782739" y="3142526"/>
                  <a:pt x="2466813" y="3174085"/>
                </a:cubicBezTo>
                <a:cubicBezTo>
                  <a:pt x="2150887" y="3205644"/>
                  <a:pt x="1951404" y="3187613"/>
                  <a:pt x="1811078" y="3174085"/>
                </a:cubicBezTo>
                <a:cubicBezTo>
                  <a:pt x="1670752" y="3160557"/>
                  <a:pt x="1404924" y="3159512"/>
                  <a:pt x="1124117" y="3174085"/>
                </a:cubicBezTo>
                <a:cubicBezTo>
                  <a:pt x="843310" y="3188658"/>
                  <a:pt x="262449" y="3142007"/>
                  <a:pt x="0" y="3174085"/>
                </a:cubicBezTo>
                <a:cubicBezTo>
                  <a:pt x="22226" y="3026200"/>
                  <a:pt x="27025" y="2695086"/>
                  <a:pt x="0" y="2475786"/>
                </a:cubicBezTo>
                <a:cubicBezTo>
                  <a:pt x="-27025" y="2256486"/>
                  <a:pt x="2540" y="2077429"/>
                  <a:pt x="0" y="1904451"/>
                </a:cubicBezTo>
                <a:cubicBezTo>
                  <a:pt x="-2540" y="1731474"/>
                  <a:pt x="11683" y="1472755"/>
                  <a:pt x="0" y="1269634"/>
                </a:cubicBezTo>
                <a:cubicBezTo>
                  <a:pt x="-11683" y="1066513"/>
                  <a:pt x="5344" y="914561"/>
                  <a:pt x="0" y="603076"/>
                </a:cubicBezTo>
                <a:cubicBezTo>
                  <a:pt x="-5344" y="291591"/>
                  <a:pt x="-8962" y="174241"/>
                  <a:pt x="0" y="0"/>
                </a:cubicBezTo>
                <a:close/>
              </a:path>
              <a:path w="3122548" h="3174085" stroke="0" extrusionOk="0">
                <a:moveTo>
                  <a:pt x="0" y="0"/>
                </a:moveTo>
                <a:cubicBezTo>
                  <a:pt x="184040" y="19824"/>
                  <a:pt x="392124" y="-27066"/>
                  <a:pt x="593284" y="0"/>
                </a:cubicBezTo>
                <a:cubicBezTo>
                  <a:pt x="794444" y="27066"/>
                  <a:pt x="938404" y="-6751"/>
                  <a:pt x="1124117" y="0"/>
                </a:cubicBezTo>
                <a:cubicBezTo>
                  <a:pt x="1309830" y="6751"/>
                  <a:pt x="1557766" y="33507"/>
                  <a:pt x="1811078" y="0"/>
                </a:cubicBezTo>
                <a:cubicBezTo>
                  <a:pt x="2064390" y="-33507"/>
                  <a:pt x="2154032" y="-18963"/>
                  <a:pt x="2404362" y="0"/>
                </a:cubicBezTo>
                <a:cubicBezTo>
                  <a:pt x="2654692" y="18963"/>
                  <a:pt x="2875743" y="2925"/>
                  <a:pt x="3122548" y="0"/>
                </a:cubicBezTo>
                <a:cubicBezTo>
                  <a:pt x="3151000" y="188725"/>
                  <a:pt x="3103966" y="383514"/>
                  <a:pt x="3122548" y="698299"/>
                </a:cubicBezTo>
                <a:cubicBezTo>
                  <a:pt x="3141130" y="1013084"/>
                  <a:pt x="3109661" y="1019376"/>
                  <a:pt x="3122548" y="1333116"/>
                </a:cubicBezTo>
                <a:cubicBezTo>
                  <a:pt x="3135435" y="1646856"/>
                  <a:pt x="3140013" y="1813229"/>
                  <a:pt x="3122548" y="1967933"/>
                </a:cubicBezTo>
                <a:cubicBezTo>
                  <a:pt x="3105083" y="2122637"/>
                  <a:pt x="3100860" y="2267469"/>
                  <a:pt x="3122548" y="2539268"/>
                </a:cubicBezTo>
                <a:cubicBezTo>
                  <a:pt x="3144236" y="2811068"/>
                  <a:pt x="3129104" y="2872738"/>
                  <a:pt x="3122548" y="3174085"/>
                </a:cubicBezTo>
                <a:cubicBezTo>
                  <a:pt x="2948884" y="3163071"/>
                  <a:pt x="2690171" y="3186577"/>
                  <a:pt x="2498038" y="3174085"/>
                </a:cubicBezTo>
                <a:cubicBezTo>
                  <a:pt x="2305905" y="3161594"/>
                  <a:pt x="2199345" y="3182622"/>
                  <a:pt x="1904754" y="3174085"/>
                </a:cubicBezTo>
                <a:cubicBezTo>
                  <a:pt x="1610163" y="3165548"/>
                  <a:pt x="1402646" y="3152925"/>
                  <a:pt x="1217794" y="3174085"/>
                </a:cubicBezTo>
                <a:cubicBezTo>
                  <a:pt x="1032942" y="3195245"/>
                  <a:pt x="721743" y="3150700"/>
                  <a:pt x="530833" y="3174085"/>
                </a:cubicBezTo>
                <a:cubicBezTo>
                  <a:pt x="339923" y="3197470"/>
                  <a:pt x="168480" y="3200471"/>
                  <a:pt x="0" y="3174085"/>
                </a:cubicBezTo>
                <a:cubicBezTo>
                  <a:pt x="-23605" y="2985391"/>
                  <a:pt x="22741" y="2734096"/>
                  <a:pt x="0" y="2539268"/>
                </a:cubicBezTo>
                <a:cubicBezTo>
                  <a:pt x="-22741" y="2344440"/>
                  <a:pt x="723" y="2103885"/>
                  <a:pt x="0" y="1936192"/>
                </a:cubicBezTo>
                <a:cubicBezTo>
                  <a:pt x="-723" y="1768499"/>
                  <a:pt x="-22453" y="1559770"/>
                  <a:pt x="0" y="1396597"/>
                </a:cubicBezTo>
                <a:cubicBezTo>
                  <a:pt x="22453" y="1233425"/>
                  <a:pt x="-5632" y="939700"/>
                  <a:pt x="0" y="825262"/>
                </a:cubicBezTo>
                <a:cubicBezTo>
                  <a:pt x="5632" y="710825"/>
                  <a:pt x="39129" y="200439"/>
                  <a:pt x="0" y="0"/>
                </a:cubicBezTo>
                <a:close/>
              </a:path>
            </a:pathLst>
          </a:custGeom>
          <a:solidFill>
            <a:schemeClr val="accent1">
              <a:alpha val="15000"/>
            </a:schemeClr>
          </a:solidFill>
          <a:ln>
            <a:solidFill>
              <a:schemeClr val="accent1">
                <a:shade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80558802-0988-2EFA-B666-09814AF51B8A}"/>
                  </a:ext>
                </a:extLst>
              </p:cNvPr>
              <p:cNvSpPr txBox="1"/>
              <p:nvPr/>
            </p:nvSpPr>
            <p:spPr>
              <a:xfrm>
                <a:off x="1517903" y="3332381"/>
                <a:ext cx="1708545" cy="369332"/>
              </a:xfrm>
              <a:prstGeom prst="rect">
                <a:avLst/>
              </a:prstGeom>
              <a:noFill/>
            </p:spPr>
            <p:txBody>
              <a:bodyPr wrap="none" rtlCol="0">
                <a:spAutoFit/>
              </a:bodyPr>
              <a:lstStyle/>
              <a:p>
                <a:r>
                  <a:rPr lang="en-US" dirty="0">
                    <a:solidFill>
                      <a:srgbClr val="0033CC"/>
                    </a:solidFill>
                  </a:rPr>
                  <a:t>Case of </a:t>
                </a:r>
                <a14:m>
                  <m:oMath xmlns:m="http://schemas.openxmlformats.org/officeDocument/2006/math">
                    <m:sSub>
                      <m:sSubPr>
                        <m:ctrlPr>
                          <a:rPr lang="en-US" i="1" smtClean="0">
                            <a:solidFill>
                              <a:srgbClr val="0033CC"/>
                            </a:solidFill>
                            <a:latin typeface="Cambria Math" panose="02040503050406030204" pitchFamily="18" charset="0"/>
                          </a:rPr>
                        </m:ctrlPr>
                      </m:sSubPr>
                      <m:e>
                        <m:r>
                          <a:rPr lang="en-US" b="0" i="1" smtClean="0">
                            <a:solidFill>
                              <a:srgbClr val="0033CC"/>
                            </a:solidFill>
                            <a:latin typeface="Cambria Math" panose="02040503050406030204" pitchFamily="18" charset="0"/>
                          </a:rPr>
                          <m:t>𝑅</m:t>
                        </m:r>
                      </m:e>
                      <m:sub>
                        <m:r>
                          <a:rPr lang="en-US" b="0" i="1" smtClean="0">
                            <a:solidFill>
                              <a:srgbClr val="0033CC"/>
                            </a:solidFill>
                            <a:latin typeface="Cambria Math" panose="02040503050406030204" pitchFamily="18" charset="0"/>
                          </a:rPr>
                          <m:t>1</m:t>
                        </m:r>
                      </m:sub>
                    </m:sSub>
                    <m:r>
                      <a:rPr lang="en-US" b="0" i="1" smtClean="0">
                        <a:solidFill>
                          <a:srgbClr val="0033CC"/>
                        </a:solidFill>
                        <a:latin typeface="Cambria Math" panose="02040503050406030204" pitchFamily="18" charset="0"/>
                      </a:rPr>
                      <m:t>=</m:t>
                    </m:r>
                  </m:oMath>
                </a14:m>
                <a:r>
                  <a:rPr lang="en-US" dirty="0">
                    <a:solidFill>
                      <a:srgbClr val="0033CC"/>
                    </a:solidFill>
                  </a:rPr>
                  <a:t> </a:t>
                </a:r>
                <a14:m>
                  <m:oMath xmlns:m="http://schemas.openxmlformats.org/officeDocument/2006/math">
                    <m:sSub>
                      <m:sSubPr>
                        <m:ctrlPr>
                          <a:rPr lang="en-US" i="1">
                            <a:solidFill>
                              <a:srgbClr val="0033CC"/>
                            </a:solidFill>
                            <a:latin typeface="Cambria Math" panose="02040503050406030204" pitchFamily="18" charset="0"/>
                          </a:rPr>
                        </m:ctrlPr>
                      </m:sSubPr>
                      <m:e>
                        <m:r>
                          <a:rPr lang="en-US" i="1">
                            <a:solidFill>
                              <a:srgbClr val="0033CC"/>
                            </a:solidFill>
                            <a:latin typeface="Cambria Math" panose="02040503050406030204" pitchFamily="18" charset="0"/>
                          </a:rPr>
                          <m:t>𝑅</m:t>
                        </m:r>
                      </m:e>
                      <m:sub>
                        <m:r>
                          <a:rPr lang="en-US" b="0" i="1" smtClean="0">
                            <a:solidFill>
                              <a:srgbClr val="0033CC"/>
                            </a:solidFill>
                            <a:latin typeface="Cambria Math" panose="02040503050406030204" pitchFamily="18" charset="0"/>
                          </a:rPr>
                          <m:t>2</m:t>
                        </m:r>
                      </m:sub>
                    </m:sSub>
                  </m:oMath>
                </a14:m>
                <a:endParaRPr lang="en-US" dirty="0">
                  <a:solidFill>
                    <a:srgbClr val="0033CC"/>
                  </a:solidFill>
                </a:endParaRPr>
              </a:p>
            </p:txBody>
          </p:sp>
        </mc:Choice>
        <mc:Fallback>
          <p:sp>
            <p:nvSpPr>
              <p:cNvPr id="15" name="TextBox 14">
                <a:extLst>
                  <a:ext uri="{FF2B5EF4-FFF2-40B4-BE49-F238E27FC236}">
                    <a16:creationId xmlns:a16="http://schemas.microsoft.com/office/drawing/2014/main" id="{80558802-0988-2EFA-B666-09814AF51B8A}"/>
                  </a:ext>
                </a:extLst>
              </p:cNvPr>
              <p:cNvSpPr txBox="1">
                <a:spLocks noRot="1" noChangeAspect="1" noMove="1" noResize="1" noEditPoints="1" noAdjustHandles="1" noChangeArrowheads="1" noChangeShapeType="1" noTextEdit="1"/>
              </p:cNvSpPr>
              <p:nvPr/>
            </p:nvSpPr>
            <p:spPr>
              <a:xfrm>
                <a:off x="1517903" y="3332381"/>
                <a:ext cx="1708545" cy="369332"/>
              </a:xfrm>
              <a:prstGeom prst="rect">
                <a:avLst/>
              </a:prstGeom>
              <a:blipFill>
                <a:blip r:embed="rId5"/>
                <a:stretch>
                  <a:fillRect l="-2857" t="-10000" b="-26667"/>
                </a:stretch>
              </a:blipFill>
            </p:spPr>
            <p:txBody>
              <a:bodyPr/>
              <a:lstStyle/>
              <a:p>
                <a:r>
                  <a:rPr lang="en-US">
                    <a:noFill/>
                  </a:rPr>
                  <a:t> </a:t>
                </a:r>
              </a:p>
            </p:txBody>
          </p:sp>
        </mc:Fallback>
      </mc:AlternateContent>
    </p:spTree>
    <p:extLst>
      <p:ext uri="{BB962C8B-B14F-4D97-AF65-F5344CB8AC3E}">
        <p14:creationId xmlns:p14="http://schemas.microsoft.com/office/powerpoint/2010/main" val="150062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95BA7-8A99-4D85-949F-A38CE7704B1F}"/>
              </a:ext>
            </a:extLst>
          </p:cNvPr>
          <p:cNvSpPr>
            <a:spLocks noGrp="1"/>
          </p:cNvSpPr>
          <p:nvPr>
            <p:ph type="title"/>
          </p:nvPr>
        </p:nvSpPr>
        <p:spPr>
          <a:xfrm>
            <a:off x="3438941" y="0"/>
            <a:ext cx="4711718" cy="1245476"/>
          </a:xfrm>
        </p:spPr>
        <p:txBody>
          <a:bodyPr>
            <a:normAutofit/>
          </a:bodyPr>
          <a:lstStyle/>
          <a:p>
            <a:r>
              <a:rPr lang="en-US" dirty="0"/>
              <a:t>Transverse modes</a:t>
            </a:r>
          </a:p>
        </p:txBody>
      </p:sp>
      <p:pic>
        <p:nvPicPr>
          <p:cNvPr id="4" name="Picture 3">
            <a:extLst>
              <a:ext uri="{FF2B5EF4-FFF2-40B4-BE49-F238E27FC236}">
                <a16:creationId xmlns:a16="http://schemas.microsoft.com/office/drawing/2014/main" id="{DFD6F8CD-7BC0-384D-7065-BCD97A2B90E8}"/>
              </a:ext>
            </a:extLst>
          </p:cNvPr>
          <p:cNvPicPr>
            <a:picLocks noChangeAspect="1"/>
          </p:cNvPicPr>
          <p:nvPr/>
        </p:nvPicPr>
        <p:blipFill>
          <a:blip r:embed="rId2"/>
          <a:stretch>
            <a:fillRect/>
          </a:stretch>
        </p:blipFill>
        <p:spPr>
          <a:xfrm>
            <a:off x="322200" y="2592053"/>
            <a:ext cx="5912593" cy="1999222"/>
          </a:xfrm>
          <a:prstGeom prst="rect">
            <a:avLst/>
          </a:prstGeom>
        </p:spPr>
      </p:pic>
      <p:pic>
        <p:nvPicPr>
          <p:cNvPr id="7" name="Picture 6">
            <a:extLst>
              <a:ext uri="{FF2B5EF4-FFF2-40B4-BE49-F238E27FC236}">
                <a16:creationId xmlns:a16="http://schemas.microsoft.com/office/drawing/2014/main" id="{C1807CBC-DF79-4A10-712B-D762B6266CA8}"/>
              </a:ext>
            </a:extLst>
          </p:cNvPr>
          <p:cNvPicPr>
            <a:picLocks noChangeAspect="1"/>
          </p:cNvPicPr>
          <p:nvPr/>
        </p:nvPicPr>
        <p:blipFill>
          <a:blip r:embed="rId3"/>
          <a:stretch>
            <a:fillRect/>
          </a:stretch>
        </p:blipFill>
        <p:spPr>
          <a:xfrm>
            <a:off x="1257746" y="4737523"/>
            <a:ext cx="3228736" cy="790406"/>
          </a:xfrm>
          <a:prstGeom prst="rect">
            <a:avLst/>
          </a:prstGeom>
        </p:spPr>
      </p:pic>
      <p:sp>
        <p:nvSpPr>
          <p:cNvPr id="10" name="TextBox 9">
            <a:extLst>
              <a:ext uri="{FF2B5EF4-FFF2-40B4-BE49-F238E27FC236}">
                <a16:creationId xmlns:a16="http://schemas.microsoft.com/office/drawing/2014/main" id="{68D2D6BB-2CD7-DBD3-7B35-D739220C6EEC}"/>
              </a:ext>
            </a:extLst>
          </p:cNvPr>
          <p:cNvSpPr txBox="1"/>
          <p:nvPr/>
        </p:nvSpPr>
        <p:spPr>
          <a:xfrm>
            <a:off x="546010" y="1245476"/>
            <a:ext cx="6617886" cy="1077218"/>
          </a:xfrm>
          <a:prstGeom prst="rect">
            <a:avLst/>
          </a:prstGeom>
          <a:noFill/>
        </p:spPr>
        <p:txBody>
          <a:bodyPr wrap="square" rtlCol="0">
            <a:spAutoFit/>
          </a:bodyPr>
          <a:lstStyle/>
          <a:p>
            <a:r>
              <a:rPr lang="en-US" sz="2400" dirty="0"/>
              <a:t>Generalized Gaussian modes:</a:t>
            </a:r>
          </a:p>
          <a:p>
            <a:r>
              <a:rPr lang="en-US" sz="2000" dirty="0">
                <a:solidFill>
                  <a:srgbClr val="0033CC"/>
                </a:solidFill>
              </a:rPr>
              <a:t>Hermite-Gauss functions (eigenfunctions of the harmonic oscillator) are also self-similar under propagation and focusing</a:t>
            </a:r>
          </a:p>
        </p:txBody>
      </p:sp>
      <p:sp>
        <p:nvSpPr>
          <p:cNvPr id="13" name="TextBox 12">
            <a:extLst>
              <a:ext uri="{FF2B5EF4-FFF2-40B4-BE49-F238E27FC236}">
                <a16:creationId xmlns:a16="http://schemas.microsoft.com/office/drawing/2014/main" id="{48C25650-A4DD-E1E9-ED86-2051EFE9B6C5}"/>
              </a:ext>
            </a:extLst>
          </p:cNvPr>
          <p:cNvSpPr txBox="1"/>
          <p:nvPr/>
        </p:nvSpPr>
        <p:spPr>
          <a:xfrm>
            <a:off x="6874447" y="4085197"/>
            <a:ext cx="4216766" cy="646331"/>
          </a:xfrm>
          <a:prstGeom prst="rect">
            <a:avLst/>
          </a:prstGeom>
          <a:noFill/>
        </p:spPr>
        <p:txBody>
          <a:bodyPr wrap="square" rtlCol="0">
            <a:spAutoFit/>
          </a:bodyPr>
          <a:lstStyle/>
          <a:p>
            <a:r>
              <a:rPr lang="en-US" dirty="0">
                <a:solidFill>
                  <a:srgbClr val="0033CC"/>
                </a:solidFill>
              </a:rPr>
              <a:t>These functions form a complete set – any input field can be decomposed in those </a:t>
            </a:r>
          </a:p>
        </p:txBody>
      </p:sp>
      <p:cxnSp>
        <p:nvCxnSpPr>
          <p:cNvPr id="19" name="Straight Arrow Connector 18">
            <a:extLst>
              <a:ext uri="{FF2B5EF4-FFF2-40B4-BE49-F238E27FC236}">
                <a16:creationId xmlns:a16="http://schemas.microsoft.com/office/drawing/2014/main" id="{56267E6F-22A4-974D-9B46-5E55B3947564}"/>
              </a:ext>
            </a:extLst>
          </p:cNvPr>
          <p:cNvCxnSpPr>
            <a:cxnSpLocks/>
          </p:cNvCxnSpPr>
          <p:nvPr/>
        </p:nvCxnSpPr>
        <p:spPr>
          <a:xfrm flipH="1">
            <a:off x="5012754" y="2697151"/>
            <a:ext cx="1355154" cy="157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CEF1903-EA09-5490-29BF-B8CDD8B4CAA7}"/>
              </a:ext>
            </a:extLst>
          </p:cNvPr>
          <p:cNvSpPr txBox="1"/>
          <p:nvPr/>
        </p:nvSpPr>
        <p:spPr>
          <a:xfrm>
            <a:off x="6367908" y="2480670"/>
            <a:ext cx="2139432" cy="369332"/>
          </a:xfrm>
          <a:prstGeom prst="rect">
            <a:avLst/>
          </a:prstGeom>
          <a:noFill/>
        </p:spPr>
        <p:txBody>
          <a:bodyPr wrap="none" rtlCol="0">
            <a:spAutoFit/>
          </a:bodyPr>
          <a:lstStyle/>
          <a:p>
            <a:r>
              <a:rPr lang="en-US" dirty="0">
                <a:solidFill>
                  <a:srgbClr val="0033CC"/>
                </a:solidFill>
              </a:rPr>
              <a:t>Hermite polynomials</a:t>
            </a:r>
          </a:p>
        </p:txBody>
      </p:sp>
      <p:sp>
        <p:nvSpPr>
          <p:cNvPr id="28" name="TextBox 27">
            <a:extLst>
              <a:ext uri="{FF2B5EF4-FFF2-40B4-BE49-F238E27FC236}">
                <a16:creationId xmlns:a16="http://schemas.microsoft.com/office/drawing/2014/main" id="{388F21EE-20FF-37C0-699D-B86DB1F1D4C7}"/>
              </a:ext>
            </a:extLst>
          </p:cNvPr>
          <p:cNvSpPr txBox="1"/>
          <p:nvPr/>
        </p:nvSpPr>
        <p:spPr>
          <a:xfrm>
            <a:off x="2145430" y="5742959"/>
            <a:ext cx="5734647" cy="646331"/>
          </a:xfrm>
          <a:prstGeom prst="rect">
            <a:avLst/>
          </a:prstGeom>
          <a:noFill/>
        </p:spPr>
        <p:txBody>
          <a:bodyPr wrap="none" rtlCol="0">
            <a:spAutoFit/>
          </a:bodyPr>
          <a:lstStyle/>
          <a:p>
            <a:r>
              <a:rPr lang="en-US" b="0" i="1" dirty="0">
                <a:solidFill>
                  <a:srgbClr val="202122"/>
                </a:solidFill>
                <a:effectLst/>
                <a:latin typeface="Times New Roman" panose="02020603050405020304" pitchFamily="18" charset="0"/>
                <a:cs typeface="Times New Roman" panose="02020603050405020304" pitchFamily="18" charset="0"/>
              </a:rPr>
              <a:t>N</a:t>
            </a:r>
            <a:r>
              <a:rPr lang="en-US" b="0" i="0" dirty="0">
                <a:solidFill>
                  <a:srgbClr val="202122"/>
                </a:solidFill>
                <a:effectLst/>
                <a:latin typeface="Nimbus Roman No9 L"/>
              </a:rPr>
              <a:t> = </a:t>
            </a:r>
            <a:r>
              <a:rPr lang="en-US" b="0" i="1" dirty="0">
                <a:solidFill>
                  <a:srgbClr val="202122"/>
                </a:solidFill>
                <a:effectLst/>
                <a:latin typeface="Nimbus Roman No9 L"/>
              </a:rPr>
              <a:t>l</a:t>
            </a:r>
            <a:r>
              <a:rPr lang="en-US" b="0" i="0" dirty="0">
                <a:solidFill>
                  <a:srgbClr val="202122"/>
                </a:solidFill>
                <a:effectLst/>
                <a:latin typeface="Nimbus Roman No9 L"/>
              </a:rPr>
              <a:t> + </a:t>
            </a:r>
            <a:r>
              <a:rPr lang="en-US" b="0" i="1" dirty="0">
                <a:solidFill>
                  <a:srgbClr val="202122"/>
                </a:solidFill>
                <a:effectLst/>
                <a:latin typeface="Nimbus Roman No9 L"/>
              </a:rPr>
              <a:t>m </a:t>
            </a:r>
          </a:p>
          <a:p>
            <a:r>
              <a:rPr lang="en-US" dirty="0">
                <a:solidFill>
                  <a:srgbClr val="0033CC"/>
                </a:solidFill>
                <a:latin typeface="Nimbus Roman No9 L"/>
              </a:rPr>
              <a:t>Note that the </a:t>
            </a:r>
            <a:r>
              <a:rPr lang="en-US" dirty="0" err="1">
                <a:solidFill>
                  <a:srgbClr val="0033CC"/>
                </a:solidFill>
                <a:latin typeface="Nimbus Roman No9 L"/>
              </a:rPr>
              <a:t>Gouy</a:t>
            </a:r>
            <a:r>
              <a:rPr lang="en-US" dirty="0">
                <a:solidFill>
                  <a:srgbClr val="0033CC"/>
                </a:solidFill>
                <a:latin typeface="Nimbus Roman No9 L"/>
              </a:rPr>
              <a:t> phase is multiplied by an integer factor!</a:t>
            </a:r>
            <a:endParaRPr lang="en-US" dirty="0">
              <a:solidFill>
                <a:srgbClr val="0033CC"/>
              </a:solidFill>
            </a:endParaRPr>
          </a:p>
        </p:txBody>
      </p:sp>
      <p:cxnSp>
        <p:nvCxnSpPr>
          <p:cNvPr id="30" name="Straight Arrow Connector 29">
            <a:extLst>
              <a:ext uri="{FF2B5EF4-FFF2-40B4-BE49-F238E27FC236}">
                <a16:creationId xmlns:a16="http://schemas.microsoft.com/office/drawing/2014/main" id="{705408E1-CE15-C597-B4ED-6CD7AD79C3AD}"/>
              </a:ext>
            </a:extLst>
          </p:cNvPr>
          <p:cNvCxnSpPr/>
          <p:nvPr/>
        </p:nvCxnSpPr>
        <p:spPr>
          <a:xfrm flipV="1">
            <a:off x="2368230" y="5315361"/>
            <a:ext cx="59206" cy="4275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7658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95BA7-8A99-4D85-949F-A38CE7704B1F}"/>
              </a:ext>
            </a:extLst>
          </p:cNvPr>
          <p:cNvSpPr>
            <a:spLocks noGrp="1"/>
          </p:cNvSpPr>
          <p:nvPr>
            <p:ph type="title"/>
          </p:nvPr>
        </p:nvSpPr>
        <p:spPr>
          <a:xfrm>
            <a:off x="866779" y="0"/>
            <a:ext cx="10744127" cy="1401204"/>
          </a:xfrm>
        </p:spPr>
        <p:txBody>
          <a:bodyPr>
            <a:normAutofit/>
          </a:bodyPr>
          <a:lstStyle/>
          <a:p>
            <a:r>
              <a:rPr lang="en-US" dirty="0"/>
              <a:t>Gauss-Hermite and Gauss-Laguerre modes</a:t>
            </a:r>
          </a:p>
        </p:txBody>
      </p:sp>
      <p:pic>
        <p:nvPicPr>
          <p:cNvPr id="6146" name="Picture 2">
            <a:extLst>
              <a:ext uri="{FF2B5EF4-FFF2-40B4-BE49-F238E27FC236}">
                <a16:creationId xmlns:a16="http://schemas.microsoft.com/office/drawing/2014/main" id="{41912903-9763-94E4-0C51-6EB65CFFB3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7461" y="2672482"/>
            <a:ext cx="4572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10;   &#10;    Figure 21 : Spatial energy distribution for Laguerre-Gaussian modes.&#10;   &#10;  ">
            <a:extLst>
              <a:ext uri="{FF2B5EF4-FFF2-40B4-BE49-F238E27FC236}">
                <a16:creationId xmlns:a16="http://schemas.microsoft.com/office/drawing/2014/main" id="{2952BB4F-D031-0DEF-434E-D09F96D09C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8213" y="2689844"/>
            <a:ext cx="4266685" cy="34116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6116649-A069-D362-1D6F-D6272BFFCCD0}"/>
              </a:ext>
            </a:extLst>
          </p:cNvPr>
          <p:cNvSpPr txBox="1"/>
          <p:nvPr/>
        </p:nvSpPr>
        <p:spPr>
          <a:xfrm>
            <a:off x="1545928" y="1824182"/>
            <a:ext cx="3732817" cy="769441"/>
          </a:xfrm>
          <a:prstGeom prst="rect">
            <a:avLst/>
          </a:prstGeom>
          <a:noFill/>
        </p:spPr>
        <p:txBody>
          <a:bodyPr wrap="none" rtlCol="0">
            <a:spAutoFit/>
          </a:bodyPr>
          <a:lstStyle/>
          <a:p>
            <a:r>
              <a:rPr lang="en-US" sz="2400" dirty="0">
                <a:solidFill>
                  <a:srgbClr val="0033CC"/>
                </a:solidFill>
              </a:rPr>
              <a:t>X-Y variable separation</a:t>
            </a:r>
          </a:p>
          <a:p>
            <a:r>
              <a:rPr lang="en-US" sz="2000" dirty="0"/>
              <a:t>product of solutions along X and Y</a:t>
            </a:r>
          </a:p>
        </p:txBody>
      </p:sp>
      <p:sp>
        <p:nvSpPr>
          <p:cNvPr id="5" name="TextBox 4">
            <a:extLst>
              <a:ext uri="{FF2B5EF4-FFF2-40B4-BE49-F238E27FC236}">
                <a16:creationId xmlns:a16="http://schemas.microsoft.com/office/drawing/2014/main" id="{54C841D2-6CF1-6265-D09A-CEA86FCFA1EF}"/>
              </a:ext>
            </a:extLst>
          </p:cNvPr>
          <p:cNvSpPr txBox="1"/>
          <p:nvPr/>
        </p:nvSpPr>
        <p:spPr>
          <a:xfrm>
            <a:off x="2269553" y="1065979"/>
            <a:ext cx="6854249" cy="461665"/>
          </a:xfrm>
          <a:prstGeom prst="rect">
            <a:avLst/>
          </a:prstGeom>
          <a:noFill/>
        </p:spPr>
        <p:txBody>
          <a:bodyPr wrap="none" rtlCol="0">
            <a:spAutoFit/>
          </a:bodyPr>
          <a:lstStyle/>
          <a:p>
            <a:r>
              <a:rPr lang="en-US" sz="2400" dirty="0"/>
              <a:t>Gaussian beams system in two transverse dimensions</a:t>
            </a:r>
          </a:p>
        </p:txBody>
      </p:sp>
      <p:sp>
        <p:nvSpPr>
          <p:cNvPr id="8" name="TextBox 7">
            <a:extLst>
              <a:ext uri="{FF2B5EF4-FFF2-40B4-BE49-F238E27FC236}">
                <a16:creationId xmlns:a16="http://schemas.microsoft.com/office/drawing/2014/main" id="{006326EF-6173-A846-6903-4EE1C3B4692C}"/>
              </a:ext>
            </a:extLst>
          </p:cNvPr>
          <p:cNvSpPr txBox="1"/>
          <p:nvPr/>
        </p:nvSpPr>
        <p:spPr>
          <a:xfrm>
            <a:off x="6436335" y="1767836"/>
            <a:ext cx="5374933" cy="707886"/>
          </a:xfrm>
          <a:prstGeom prst="rect">
            <a:avLst/>
          </a:prstGeom>
          <a:noFill/>
        </p:spPr>
        <p:txBody>
          <a:bodyPr wrap="none" rtlCol="0">
            <a:spAutoFit/>
          </a:bodyPr>
          <a:lstStyle/>
          <a:p>
            <a:r>
              <a:rPr lang="en-US" sz="2000" dirty="0">
                <a:solidFill>
                  <a:srgbClr val="0033CC"/>
                </a:solidFill>
              </a:rPr>
              <a:t>R-</a:t>
            </a:r>
            <a:r>
              <a:rPr lang="el-GR" sz="2000" dirty="0">
                <a:solidFill>
                  <a:srgbClr val="0033CC"/>
                </a:solidFill>
                <a:latin typeface="Times New Roman" panose="02020603050405020304" pitchFamily="18" charset="0"/>
                <a:cs typeface="Times New Roman" panose="02020603050405020304" pitchFamily="18" charset="0"/>
              </a:rPr>
              <a:t>φ</a:t>
            </a:r>
            <a:r>
              <a:rPr lang="en-US" sz="2000" dirty="0">
                <a:solidFill>
                  <a:srgbClr val="0033CC"/>
                </a:solidFill>
                <a:latin typeface="Times New Roman" panose="02020603050405020304" pitchFamily="18" charset="0"/>
                <a:cs typeface="Times New Roman" panose="02020603050405020304" pitchFamily="18" charset="0"/>
              </a:rPr>
              <a:t>:</a:t>
            </a:r>
            <a:r>
              <a:rPr lang="en-US" sz="2000" dirty="0">
                <a:solidFill>
                  <a:srgbClr val="0033CC"/>
                </a:solidFill>
              </a:rPr>
              <a:t> variable separation in cylindrical coordinates </a:t>
            </a:r>
          </a:p>
          <a:p>
            <a:r>
              <a:rPr lang="en-US" sz="2000" dirty="0"/>
              <a:t>defined “orbital angular momentum”</a:t>
            </a:r>
          </a:p>
        </p:txBody>
      </p:sp>
    </p:spTree>
    <p:extLst>
      <p:ext uri="{BB962C8B-B14F-4D97-AF65-F5344CB8AC3E}">
        <p14:creationId xmlns:p14="http://schemas.microsoft.com/office/powerpoint/2010/main" val="1415959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C5A01B2-9D4A-D35F-FC32-757511A296A3}"/>
              </a:ext>
            </a:extLst>
          </p:cNvPr>
          <p:cNvGrpSpPr/>
          <p:nvPr/>
        </p:nvGrpSpPr>
        <p:grpSpPr>
          <a:xfrm>
            <a:off x="1147762" y="3662681"/>
            <a:ext cx="9001722" cy="3195319"/>
            <a:chOff x="1200390" y="3538718"/>
            <a:chExt cx="9001722" cy="3195319"/>
          </a:xfrm>
        </p:grpSpPr>
        <p:pic>
          <p:nvPicPr>
            <p:cNvPr id="6" name="Picture 5">
              <a:extLst>
                <a:ext uri="{FF2B5EF4-FFF2-40B4-BE49-F238E27FC236}">
                  <a16:creationId xmlns:a16="http://schemas.microsoft.com/office/drawing/2014/main" id="{74DC63F3-1771-964F-C220-04630F33EC7F}"/>
                </a:ext>
              </a:extLst>
            </p:cNvPr>
            <p:cNvPicPr>
              <a:picLocks noChangeAspect="1"/>
            </p:cNvPicPr>
            <p:nvPr/>
          </p:nvPicPr>
          <p:blipFill>
            <a:blip r:embed="rId2"/>
            <a:stretch>
              <a:fillRect/>
            </a:stretch>
          </p:blipFill>
          <p:spPr>
            <a:xfrm>
              <a:off x="1200390" y="3723384"/>
              <a:ext cx="7342884" cy="3010653"/>
            </a:xfrm>
            <a:prstGeom prst="rect">
              <a:avLst/>
            </a:prstGeom>
          </p:spPr>
        </p:pic>
        <p:cxnSp>
          <p:nvCxnSpPr>
            <p:cNvPr id="8" name="Straight Arrow Connector 7">
              <a:extLst>
                <a:ext uri="{FF2B5EF4-FFF2-40B4-BE49-F238E27FC236}">
                  <a16:creationId xmlns:a16="http://schemas.microsoft.com/office/drawing/2014/main" id="{E81B30AE-E809-3B2D-C42C-E8BE6A82B8E2}"/>
                </a:ext>
              </a:extLst>
            </p:cNvPr>
            <p:cNvCxnSpPr/>
            <p:nvPr/>
          </p:nvCxnSpPr>
          <p:spPr>
            <a:xfrm flipH="1">
              <a:off x="6565260" y="3828639"/>
              <a:ext cx="901244" cy="967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EAE23C1-34B8-5D20-CA84-BA44C08CAA8C}"/>
                </a:ext>
              </a:extLst>
            </p:cNvPr>
            <p:cNvSpPr txBox="1"/>
            <p:nvPr/>
          </p:nvSpPr>
          <p:spPr>
            <a:xfrm>
              <a:off x="7355409" y="3538718"/>
              <a:ext cx="2321405" cy="369332"/>
            </a:xfrm>
            <a:prstGeom prst="rect">
              <a:avLst/>
            </a:prstGeom>
            <a:noFill/>
          </p:spPr>
          <p:txBody>
            <a:bodyPr wrap="none" rtlCol="0">
              <a:spAutoFit/>
            </a:bodyPr>
            <a:lstStyle/>
            <a:p>
              <a:r>
                <a:rPr lang="en-US" dirty="0">
                  <a:solidFill>
                    <a:srgbClr val="0033CC"/>
                  </a:solidFill>
                </a:rPr>
                <a:t>2 lines (2x degenerate)</a:t>
              </a:r>
            </a:p>
          </p:txBody>
        </p:sp>
        <p:cxnSp>
          <p:nvCxnSpPr>
            <p:cNvPr id="11" name="Straight Arrow Connector 10">
              <a:extLst>
                <a:ext uri="{FF2B5EF4-FFF2-40B4-BE49-F238E27FC236}">
                  <a16:creationId xmlns:a16="http://schemas.microsoft.com/office/drawing/2014/main" id="{8632231D-5E5D-91B8-B3F4-0D67AAD06DA2}"/>
                </a:ext>
              </a:extLst>
            </p:cNvPr>
            <p:cNvCxnSpPr>
              <a:cxnSpLocks/>
            </p:cNvCxnSpPr>
            <p:nvPr/>
          </p:nvCxnSpPr>
          <p:spPr>
            <a:xfrm flipH="1">
              <a:off x="6913917" y="4197971"/>
              <a:ext cx="829977" cy="782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3ADCF55-7134-0502-5DF3-630C53ED123D}"/>
                </a:ext>
              </a:extLst>
            </p:cNvPr>
            <p:cNvSpPr txBox="1"/>
            <p:nvPr/>
          </p:nvSpPr>
          <p:spPr>
            <a:xfrm>
              <a:off x="7632799" y="3908050"/>
              <a:ext cx="2321405" cy="369332"/>
            </a:xfrm>
            <a:prstGeom prst="rect">
              <a:avLst/>
            </a:prstGeom>
            <a:noFill/>
          </p:spPr>
          <p:txBody>
            <a:bodyPr wrap="square" rtlCol="0">
              <a:spAutoFit/>
            </a:bodyPr>
            <a:lstStyle/>
            <a:p>
              <a:r>
                <a:rPr lang="en-US" dirty="0">
                  <a:solidFill>
                    <a:srgbClr val="0033CC"/>
                  </a:solidFill>
                </a:rPr>
                <a:t>3 lines (3x degenerate)</a:t>
              </a:r>
            </a:p>
          </p:txBody>
        </p:sp>
        <p:cxnSp>
          <p:nvCxnSpPr>
            <p:cNvPr id="14" name="Straight Arrow Connector 13">
              <a:extLst>
                <a:ext uri="{FF2B5EF4-FFF2-40B4-BE49-F238E27FC236}">
                  <a16:creationId xmlns:a16="http://schemas.microsoft.com/office/drawing/2014/main" id="{85F8B9DC-DE39-2617-A422-45F9237589E9}"/>
                </a:ext>
              </a:extLst>
            </p:cNvPr>
            <p:cNvCxnSpPr>
              <a:cxnSpLocks/>
            </p:cNvCxnSpPr>
            <p:nvPr/>
          </p:nvCxnSpPr>
          <p:spPr>
            <a:xfrm flipH="1">
              <a:off x="7106278" y="4520825"/>
              <a:ext cx="885524" cy="749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E9630B4-EB3F-CA87-6732-A85BE9F02C18}"/>
                </a:ext>
              </a:extLst>
            </p:cNvPr>
            <p:cNvSpPr txBox="1"/>
            <p:nvPr/>
          </p:nvSpPr>
          <p:spPr>
            <a:xfrm>
              <a:off x="7880707" y="4230904"/>
              <a:ext cx="2321405" cy="369332"/>
            </a:xfrm>
            <a:prstGeom prst="rect">
              <a:avLst/>
            </a:prstGeom>
            <a:noFill/>
          </p:spPr>
          <p:txBody>
            <a:bodyPr wrap="square" rtlCol="0">
              <a:spAutoFit/>
            </a:bodyPr>
            <a:lstStyle/>
            <a:p>
              <a:r>
                <a:rPr lang="en-US" dirty="0">
                  <a:solidFill>
                    <a:srgbClr val="0033CC"/>
                  </a:solidFill>
                </a:rPr>
                <a:t>4 lines (4x degenerate)</a:t>
              </a:r>
            </a:p>
          </p:txBody>
        </p:sp>
      </p:grpSp>
      <p:pic>
        <p:nvPicPr>
          <p:cNvPr id="18" name="Picture 17">
            <a:extLst>
              <a:ext uri="{FF2B5EF4-FFF2-40B4-BE49-F238E27FC236}">
                <a16:creationId xmlns:a16="http://schemas.microsoft.com/office/drawing/2014/main" id="{77F0DDA6-EF08-896E-EC85-FD3388E128E4}"/>
              </a:ext>
            </a:extLst>
          </p:cNvPr>
          <p:cNvPicPr>
            <a:picLocks noChangeAspect="1"/>
          </p:cNvPicPr>
          <p:nvPr/>
        </p:nvPicPr>
        <p:blipFill>
          <a:blip r:embed="rId3"/>
          <a:stretch>
            <a:fillRect/>
          </a:stretch>
        </p:blipFill>
        <p:spPr>
          <a:xfrm>
            <a:off x="762479" y="1320304"/>
            <a:ext cx="5072577" cy="553230"/>
          </a:xfrm>
          <a:prstGeom prst="rect">
            <a:avLst/>
          </a:prstGeom>
        </p:spPr>
      </p:pic>
      <p:pic>
        <p:nvPicPr>
          <p:cNvPr id="20" name="Picture 19">
            <a:extLst>
              <a:ext uri="{FF2B5EF4-FFF2-40B4-BE49-F238E27FC236}">
                <a16:creationId xmlns:a16="http://schemas.microsoft.com/office/drawing/2014/main" id="{E83170C9-A941-9358-96A2-B1FA385FBFC0}"/>
              </a:ext>
            </a:extLst>
          </p:cNvPr>
          <p:cNvPicPr>
            <a:picLocks noChangeAspect="1"/>
          </p:cNvPicPr>
          <p:nvPr/>
        </p:nvPicPr>
        <p:blipFill>
          <a:blip r:embed="rId4"/>
          <a:stretch>
            <a:fillRect/>
          </a:stretch>
        </p:blipFill>
        <p:spPr>
          <a:xfrm>
            <a:off x="849712" y="1948362"/>
            <a:ext cx="1965850" cy="423204"/>
          </a:xfrm>
          <a:prstGeom prst="rect">
            <a:avLst/>
          </a:prstGeom>
        </p:spPr>
      </p:pic>
      <p:pic>
        <p:nvPicPr>
          <p:cNvPr id="22" name="Picture 21">
            <a:extLst>
              <a:ext uri="{FF2B5EF4-FFF2-40B4-BE49-F238E27FC236}">
                <a16:creationId xmlns:a16="http://schemas.microsoft.com/office/drawing/2014/main" id="{AD832159-E97C-37E2-D53C-552629B98F95}"/>
              </a:ext>
            </a:extLst>
          </p:cNvPr>
          <p:cNvPicPr>
            <a:picLocks noChangeAspect="1"/>
          </p:cNvPicPr>
          <p:nvPr/>
        </p:nvPicPr>
        <p:blipFill>
          <a:blip r:embed="rId5"/>
          <a:stretch>
            <a:fillRect/>
          </a:stretch>
        </p:blipFill>
        <p:spPr>
          <a:xfrm>
            <a:off x="762479" y="2482393"/>
            <a:ext cx="2919550" cy="418042"/>
          </a:xfrm>
          <a:prstGeom prst="rect">
            <a:avLst/>
          </a:prstGeom>
        </p:spPr>
      </p:pic>
      <p:pic>
        <p:nvPicPr>
          <p:cNvPr id="24" name="Picture 23">
            <a:extLst>
              <a:ext uri="{FF2B5EF4-FFF2-40B4-BE49-F238E27FC236}">
                <a16:creationId xmlns:a16="http://schemas.microsoft.com/office/drawing/2014/main" id="{2AE51869-D68C-1717-3541-9CE23C075819}"/>
              </a:ext>
            </a:extLst>
          </p:cNvPr>
          <p:cNvPicPr>
            <a:picLocks noChangeAspect="1"/>
          </p:cNvPicPr>
          <p:nvPr/>
        </p:nvPicPr>
        <p:blipFill>
          <a:blip r:embed="rId6"/>
          <a:stretch>
            <a:fillRect/>
          </a:stretch>
        </p:blipFill>
        <p:spPr>
          <a:xfrm>
            <a:off x="6769191" y="1610635"/>
            <a:ext cx="4013197" cy="788307"/>
          </a:xfrm>
          <a:prstGeom prst="rect">
            <a:avLst/>
          </a:prstGeom>
        </p:spPr>
      </p:pic>
      <p:pic>
        <p:nvPicPr>
          <p:cNvPr id="26" name="Picture 25">
            <a:extLst>
              <a:ext uri="{FF2B5EF4-FFF2-40B4-BE49-F238E27FC236}">
                <a16:creationId xmlns:a16="http://schemas.microsoft.com/office/drawing/2014/main" id="{34F74B07-844E-9E9A-300B-BB284D4CE720}"/>
              </a:ext>
            </a:extLst>
          </p:cNvPr>
          <p:cNvPicPr>
            <a:picLocks noChangeAspect="1"/>
          </p:cNvPicPr>
          <p:nvPr/>
        </p:nvPicPr>
        <p:blipFill>
          <a:blip r:embed="rId7"/>
          <a:stretch>
            <a:fillRect/>
          </a:stretch>
        </p:blipFill>
        <p:spPr>
          <a:xfrm>
            <a:off x="6359783" y="2482393"/>
            <a:ext cx="4964889" cy="760579"/>
          </a:xfrm>
          <a:prstGeom prst="rect">
            <a:avLst/>
          </a:prstGeom>
        </p:spPr>
      </p:pic>
      <p:sp>
        <p:nvSpPr>
          <p:cNvPr id="30" name="Title 1">
            <a:extLst>
              <a:ext uri="{FF2B5EF4-FFF2-40B4-BE49-F238E27FC236}">
                <a16:creationId xmlns:a16="http://schemas.microsoft.com/office/drawing/2014/main" id="{33F9C62A-5B59-D0C7-AFFC-61D2EEB043F4}"/>
              </a:ext>
            </a:extLst>
          </p:cNvPr>
          <p:cNvSpPr>
            <a:spLocks noGrp="1"/>
          </p:cNvSpPr>
          <p:nvPr>
            <p:ph type="title"/>
          </p:nvPr>
        </p:nvSpPr>
        <p:spPr>
          <a:xfrm>
            <a:off x="866779" y="0"/>
            <a:ext cx="8671925" cy="1245476"/>
          </a:xfrm>
        </p:spPr>
        <p:txBody>
          <a:bodyPr>
            <a:normAutofit/>
          </a:bodyPr>
          <a:lstStyle/>
          <a:p>
            <a:r>
              <a:rPr lang="en-US" dirty="0"/>
              <a:t>Transverse mode spectral properties</a:t>
            </a:r>
          </a:p>
        </p:txBody>
      </p:sp>
    </p:spTree>
    <p:extLst>
      <p:ext uri="{BB962C8B-B14F-4D97-AF65-F5344CB8AC3E}">
        <p14:creationId xmlns:p14="http://schemas.microsoft.com/office/powerpoint/2010/main" val="3481323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95BA7-8A99-4D85-949F-A38CE7704B1F}"/>
              </a:ext>
            </a:extLst>
          </p:cNvPr>
          <p:cNvSpPr>
            <a:spLocks noGrp="1"/>
          </p:cNvSpPr>
          <p:nvPr>
            <p:ph type="title"/>
          </p:nvPr>
        </p:nvSpPr>
        <p:spPr>
          <a:xfrm>
            <a:off x="866779" y="0"/>
            <a:ext cx="8671925" cy="1245476"/>
          </a:xfrm>
        </p:spPr>
        <p:txBody>
          <a:bodyPr>
            <a:normAutofit/>
          </a:bodyPr>
          <a:lstStyle/>
          <a:p>
            <a:r>
              <a:rPr lang="en-US" dirty="0"/>
              <a:t>Transverse mode spectral properties</a:t>
            </a:r>
          </a:p>
        </p:txBody>
      </p:sp>
      <p:sp>
        <p:nvSpPr>
          <p:cNvPr id="4" name="TextBox 3">
            <a:extLst>
              <a:ext uri="{FF2B5EF4-FFF2-40B4-BE49-F238E27FC236}">
                <a16:creationId xmlns:a16="http://schemas.microsoft.com/office/drawing/2014/main" id="{DAFAA49D-6AF7-8D78-D4EB-FE96B3219E5D}"/>
              </a:ext>
            </a:extLst>
          </p:cNvPr>
          <p:cNvSpPr txBox="1"/>
          <p:nvPr/>
        </p:nvSpPr>
        <p:spPr>
          <a:xfrm>
            <a:off x="9124264" y="6211669"/>
            <a:ext cx="2499799" cy="646331"/>
          </a:xfrm>
          <a:prstGeom prst="rect">
            <a:avLst/>
          </a:prstGeom>
          <a:noFill/>
        </p:spPr>
        <p:txBody>
          <a:bodyPr wrap="square" rtlCol="0">
            <a:spAutoFit/>
          </a:bodyPr>
          <a:lstStyle/>
          <a:p>
            <a:r>
              <a:rPr lang="en-US" sz="1800" b="0" i="0" u="none" strike="noStrike" baseline="0" dirty="0">
                <a:solidFill>
                  <a:srgbClr val="000000"/>
                </a:solidFill>
                <a:latin typeface="Arial" panose="020B0604020202020204" pitchFamily="34" charset="0"/>
              </a:rPr>
              <a:t>Anthony E. </a:t>
            </a:r>
            <a:r>
              <a:rPr lang="en-US" sz="1800" b="0" i="0" u="none" strike="noStrike" baseline="0" dirty="0" err="1">
                <a:solidFill>
                  <a:srgbClr val="000000"/>
                </a:solidFill>
                <a:latin typeface="Arial" panose="020B0604020202020204" pitchFamily="34" charset="0"/>
              </a:rPr>
              <a:t>Siegman</a:t>
            </a:r>
            <a:r>
              <a:rPr lang="en-US" dirty="0"/>
              <a:t>, </a:t>
            </a:r>
            <a:r>
              <a:rPr lang="en-US" sz="1800" b="0" i="0" u="none" strike="noStrike" baseline="0" dirty="0">
                <a:solidFill>
                  <a:srgbClr val="000000"/>
                </a:solidFill>
                <a:latin typeface="Arial" panose="020B0604020202020204" pitchFamily="34" charset="0"/>
              </a:rPr>
              <a:t>LASERS </a:t>
            </a:r>
            <a:r>
              <a:rPr lang="en-US" dirty="0"/>
              <a:t> chapter 19.3</a:t>
            </a:r>
          </a:p>
        </p:txBody>
      </p:sp>
      <p:pic>
        <p:nvPicPr>
          <p:cNvPr id="6" name="Picture 5">
            <a:extLst>
              <a:ext uri="{FF2B5EF4-FFF2-40B4-BE49-F238E27FC236}">
                <a16:creationId xmlns:a16="http://schemas.microsoft.com/office/drawing/2014/main" id="{D2BE5425-C6C4-2993-1200-DA7B92EA0454}"/>
              </a:ext>
            </a:extLst>
          </p:cNvPr>
          <p:cNvPicPr>
            <a:picLocks noChangeAspect="1"/>
          </p:cNvPicPr>
          <p:nvPr/>
        </p:nvPicPr>
        <p:blipFill>
          <a:blip r:embed="rId2"/>
          <a:stretch>
            <a:fillRect/>
          </a:stretch>
        </p:blipFill>
        <p:spPr>
          <a:xfrm>
            <a:off x="504399" y="1245475"/>
            <a:ext cx="7558875" cy="5293471"/>
          </a:xfrm>
          <a:prstGeom prst="rect">
            <a:avLst/>
          </a:prstGeom>
        </p:spPr>
      </p:pic>
    </p:spTree>
    <p:extLst>
      <p:ext uri="{BB962C8B-B14F-4D97-AF65-F5344CB8AC3E}">
        <p14:creationId xmlns:p14="http://schemas.microsoft.com/office/powerpoint/2010/main" val="2268911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8C38E-8329-6504-C9CE-50D2CABA766D}"/>
              </a:ext>
            </a:extLst>
          </p:cNvPr>
          <p:cNvSpPr>
            <a:spLocks noGrp="1"/>
          </p:cNvSpPr>
          <p:nvPr>
            <p:ph type="title"/>
          </p:nvPr>
        </p:nvSpPr>
        <p:spPr>
          <a:xfrm>
            <a:off x="1101337" y="2522846"/>
            <a:ext cx="10515600" cy="1325563"/>
          </a:xfrm>
        </p:spPr>
        <p:txBody>
          <a:bodyPr/>
          <a:lstStyle/>
          <a:p>
            <a:r>
              <a:rPr lang="en-US" dirty="0"/>
              <a:t>Part 2. Resonator applications and experiments</a:t>
            </a:r>
          </a:p>
        </p:txBody>
      </p:sp>
    </p:spTree>
    <p:extLst>
      <p:ext uri="{BB962C8B-B14F-4D97-AF65-F5344CB8AC3E}">
        <p14:creationId xmlns:p14="http://schemas.microsoft.com/office/powerpoint/2010/main" val="1850537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95BA7-8A99-4D85-949F-A38CE7704B1F}"/>
              </a:ext>
            </a:extLst>
          </p:cNvPr>
          <p:cNvSpPr>
            <a:spLocks noGrp="1"/>
          </p:cNvSpPr>
          <p:nvPr>
            <p:ph type="title"/>
          </p:nvPr>
        </p:nvSpPr>
        <p:spPr>
          <a:xfrm>
            <a:off x="866779" y="0"/>
            <a:ext cx="8671925" cy="1245476"/>
          </a:xfrm>
        </p:spPr>
        <p:txBody>
          <a:bodyPr>
            <a:normAutofit/>
          </a:bodyPr>
          <a:lstStyle/>
          <a:p>
            <a:r>
              <a:rPr lang="en-US" dirty="0"/>
              <a:t>Frequency stabilization cavities</a:t>
            </a:r>
          </a:p>
        </p:txBody>
      </p:sp>
      <p:pic>
        <p:nvPicPr>
          <p:cNvPr id="22530" name="Picture 2" descr="A diagram shows the interior of the world&amp;apos;s most stable laser.">
            <a:extLst>
              <a:ext uri="{FF2B5EF4-FFF2-40B4-BE49-F238E27FC236}">
                <a16:creationId xmlns:a16="http://schemas.microsoft.com/office/drawing/2014/main" id="{F2DEB26E-77FC-A9EB-6438-EF58DD5556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5834" y="1194189"/>
            <a:ext cx="4905740" cy="47327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C54A55A-B075-79A1-E017-A884A8D1FF59}"/>
              </a:ext>
            </a:extLst>
          </p:cNvPr>
          <p:cNvSpPr txBox="1"/>
          <p:nvPr/>
        </p:nvSpPr>
        <p:spPr>
          <a:xfrm>
            <a:off x="9191672" y="6341594"/>
            <a:ext cx="1128835" cy="369332"/>
          </a:xfrm>
          <a:prstGeom prst="rect">
            <a:avLst/>
          </a:prstGeom>
          <a:noFill/>
        </p:spPr>
        <p:txBody>
          <a:bodyPr wrap="none" rtlCol="0">
            <a:spAutoFit/>
          </a:bodyPr>
          <a:lstStyle/>
          <a:p>
            <a:r>
              <a:rPr lang="en-US" dirty="0"/>
              <a:t>NIST 2012</a:t>
            </a:r>
          </a:p>
        </p:txBody>
      </p:sp>
      <p:pic>
        <p:nvPicPr>
          <p:cNvPr id="22532" name="Picture 4">
            <a:extLst>
              <a:ext uri="{FF2B5EF4-FFF2-40B4-BE49-F238E27FC236}">
                <a16:creationId xmlns:a16="http://schemas.microsoft.com/office/drawing/2014/main" id="{B7942BF3-E255-6AA8-408C-814931B670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747" y="1245476"/>
            <a:ext cx="2893110" cy="256160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D765AFE-BBBD-D879-54BE-1B107A6D379B}"/>
              </a:ext>
            </a:extLst>
          </p:cNvPr>
          <p:cNvPicPr>
            <a:picLocks noChangeAspect="1"/>
          </p:cNvPicPr>
          <p:nvPr/>
        </p:nvPicPr>
        <p:blipFill>
          <a:blip r:embed="rId4"/>
          <a:stretch>
            <a:fillRect/>
          </a:stretch>
        </p:blipFill>
        <p:spPr>
          <a:xfrm>
            <a:off x="3032018" y="3872868"/>
            <a:ext cx="3113174" cy="2756456"/>
          </a:xfrm>
          <a:prstGeom prst="rect">
            <a:avLst/>
          </a:prstGeom>
        </p:spPr>
      </p:pic>
      <p:sp>
        <p:nvSpPr>
          <p:cNvPr id="7" name="TextBox 6">
            <a:extLst>
              <a:ext uri="{FF2B5EF4-FFF2-40B4-BE49-F238E27FC236}">
                <a16:creationId xmlns:a16="http://schemas.microsoft.com/office/drawing/2014/main" id="{CCA2C3FA-C0AC-FA77-046D-EDB4CDFFFB86}"/>
              </a:ext>
            </a:extLst>
          </p:cNvPr>
          <p:cNvSpPr txBox="1"/>
          <p:nvPr/>
        </p:nvSpPr>
        <p:spPr>
          <a:xfrm>
            <a:off x="4085197" y="1934055"/>
            <a:ext cx="1741118" cy="369332"/>
          </a:xfrm>
          <a:prstGeom prst="rect">
            <a:avLst/>
          </a:prstGeom>
          <a:noFill/>
        </p:spPr>
        <p:txBody>
          <a:bodyPr wrap="none" rtlCol="0">
            <a:spAutoFit/>
          </a:bodyPr>
          <a:lstStyle/>
          <a:p>
            <a:r>
              <a:rPr lang="en-US" dirty="0"/>
              <a:t>stablelasers.com</a:t>
            </a:r>
          </a:p>
        </p:txBody>
      </p:sp>
      <p:sp>
        <p:nvSpPr>
          <p:cNvPr id="8" name="TextBox 7">
            <a:extLst>
              <a:ext uri="{FF2B5EF4-FFF2-40B4-BE49-F238E27FC236}">
                <a16:creationId xmlns:a16="http://schemas.microsoft.com/office/drawing/2014/main" id="{DB68EC2D-C87E-937C-1D9B-DF0E04DF4F30}"/>
              </a:ext>
            </a:extLst>
          </p:cNvPr>
          <p:cNvSpPr txBox="1"/>
          <p:nvPr/>
        </p:nvSpPr>
        <p:spPr>
          <a:xfrm>
            <a:off x="133889" y="3995678"/>
            <a:ext cx="2749778" cy="2862322"/>
          </a:xfrm>
          <a:prstGeom prst="rect">
            <a:avLst/>
          </a:prstGeom>
          <a:noFill/>
        </p:spPr>
        <p:txBody>
          <a:bodyPr wrap="square" rtlCol="0">
            <a:spAutoFit/>
          </a:bodyPr>
          <a:lstStyle/>
          <a:p>
            <a:r>
              <a:rPr lang="en-US" dirty="0">
                <a:solidFill>
                  <a:srgbClr val="0033CC"/>
                </a:solidFill>
              </a:rPr>
              <a:t>Spacer made of low CTE glass (ULE, </a:t>
            </a:r>
            <a:r>
              <a:rPr lang="en-US" dirty="0" err="1">
                <a:solidFill>
                  <a:srgbClr val="0033CC"/>
                </a:solidFill>
              </a:rPr>
              <a:t>Zerodur</a:t>
            </a:r>
            <a:r>
              <a:rPr lang="en-US" dirty="0">
                <a:solidFill>
                  <a:srgbClr val="0033CC"/>
                </a:solidFill>
              </a:rPr>
              <a:t>)</a:t>
            </a:r>
          </a:p>
          <a:p>
            <a:endParaRPr lang="en-US" dirty="0">
              <a:solidFill>
                <a:srgbClr val="0033CC"/>
              </a:solidFill>
            </a:endParaRPr>
          </a:p>
          <a:p>
            <a:r>
              <a:rPr lang="en-US" dirty="0">
                <a:solidFill>
                  <a:srgbClr val="0033CC"/>
                </a:solidFill>
              </a:rPr>
              <a:t>Low-loss coatings produced by ion beam sputtering</a:t>
            </a:r>
          </a:p>
          <a:p>
            <a:endParaRPr lang="en-US" dirty="0">
              <a:solidFill>
                <a:srgbClr val="0033CC"/>
              </a:solidFill>
            </a:endParaRPr>
          </a:p>
          <a:p>
            <a:r>
              <a:rPr lang="en-US" dirty="0">
                <a:solidFill>
                  <a:srgbClr val="0033CC"/>
                </a:solidFill>
              </a:rPr>
              <a:t>Typical coating materials: layers of </a:t>
            </a:r>
            <a:r>
              <a:rPr lang="en-US" dirty="0" err="1">
                <a:solidFill>
                  <a:srgbClr val="0033CC"/>
                </a:solidFill>
              </a:rPr>
              <a:t>Tantala</a:t>
            </a:r>
            <a:r>
              <a:rPr lang="en-US" dirty="0">
                <a:solidFill>
                  <a:srgbClr val="0033CC"/>
                </a:solidFill>
              </a:rPr>
              <a:t> (high index) and Silica (low index)</a:t>
            </a:r>
          </a:p>
        </p:txBody>
      </p:sp>
    </p:spTree>
    <p:extLst>
      <p:ext uri="{BB962C8B-B14F-4D97-AF65-F5344CB8AC3E}">
        <p14:creationId xmlns:p14="http://schemas.microsoft.com/office/powerpoint/2010/main" val="214390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95BA7-8A99-4D85-949F-A38CE7704B1F}"/>
              </a:ext>
            </a:extLst>
          </p:cNvPr>
          <p:cNvSpPr>
            <a:spLocks noGrp="1"/>
          </p:cNvSpPr>
          <p:nvPr>
            <p:ph type="title"/>
          </p:nvPr>
        </p:nvSpPr>
        <p:spPr>
          <a:xfrm>
            <a:off x="866780" y="-1"/>
            <a:ext cx="8981112" cy="1401203"/>
          </a:xfrm>
        </p:spPr>
        <p:txBody>
          <a:bodyPr>
            <a:normAutofit/>
          </a:bodyPr>
          <a:lstStyle/>
          <a:p>
            <a:r>
              <a:rPr lang="en-US" dirty="0">
                <a:solidFill>
                  <a:srgbClr val="0033CC"/>
                </a:solidFill>
              </a:rPr>
              <a:t>LIGO: Laser interferometer gravitational wave observatory</a:t>
            </a:r>
          </a:p>
        </p:txBody>
      </p:sp>
      <p:pic>
        <p:nvPicPr>
          <p:cNvPr id="3" name="Picture 2">
            <a:extLst>
              <a:ext uri="{FF2B5EF4-FFF2-40B4-BE49-F238E27FC236}">
                <a16:creationId xmlns:a16="http://schemas.microsoft.com/office/drawing/2014/main" id="{86EE151C-444E-4E57-FEAD-35DB3046CADE}"/>
              </a:ext>
            </a:extLst>
          </p:cNvPr>
          <p:cNvPicPr>
            <a:picLocks noChangeAspect="1"/>
          </p:cNvPicPr>
          <p:nvPr/>
        </p:nvPicPr>
        <p:blipFill>
          <a:blip r:embed="rId2"/>
          <a:stretch>
            <a:fillRect/>
          </a:stretch>
        </p:blipFill>
        <p:spPr>
          <a:xfrm>
            <a:off x="0" y="1973525"/>
            <a:ext cx="6512633" cy="4884475"/>
          </a:xfrm>
          <a:prstGeom prst="rect">
            <a:avLst/>
          </a:prstGeom>
        </p:spPr>
      </p:pic>
      <p:sp>
        <p:nvSpPr>
          <p:cNvPr id="4" name="TextBox 3">
            <a:extLst>
              <a:ext uri="{FF2B5EF4-FFF2-40B4-BE49-F238E27FC236}">
                <a16:creationId xmlns:a16="http://schemas.microsoft.com/office/drawing/2014/main" id="{A1A562F9-BC6A-3864-CC61-7498D068E14C}"/>
              </a:ext>
            </a:extLst>
          </p:cNvPr>
          <p:cNvSpPr txBox="1"/>
          <p:nvPr/>
        </p:nvSpPr>
        <p:spPr>
          <a:xfrm>
            <a:off x="8604570" y="6488668"/>
            <a:ext cx="2172198" cy="369332"/>
          </a:xfrm>
          <a:prstGeom prst="rect">
            <a:avLst/>
          </a:prstGeom>
          <a:noFill/>
        </p:spPr>
        <p:txBody>
          <a:bodyPr wrap="none" rtlCol="0">
            <a:spAutoFit/>
          </a:bodyPr>
          <a:lstStyle/>
          <a:p>
            <a:r>
              <a:rPr lang="en-US" dirty="0"/>
              <a:t>LIGO Caltech website</a:t>
            </a:r>
          </a:p>
        </p:txBody>
      </p:sp>
      <p:pic>
        <p:nvPicPr>
          <p:cNvPr id="27656" name="Picture 8" descr="LIGO upgrade to allow 'almost daily' detection of gravitational waves –  Physics World">
            <a:extLst>
              <a:ext uri="{FF2B5EF4-FFF2-40B4-BE49-F238E27FC236}">
                <a16:creationId xmlns:a16="http://schemas.microsoft.com/office/drawing/2014/main" id="{A840CE8C-9E78-5C7B-22D4-8A2C2B1FE5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6340" y="2063383"/>
            <a:ext cx="5955660" cy="4003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325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a:extLst>
              <a:ext uri="{FF2B5EF4-FFF2-40B4-BE49-F238E27FC236}">
                <a16:creationId xmlns:a16="http://schemas.microsoft.com/office/drawing/2014/main" id="{D794B4B0-C2ED-C3DC-7C74-7236CE1381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1128" y="1263057"/>
            <a:ext cx="7363442" cy="55225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A895BA7-8A99-4D85-949F-A38CE7704B1F}"/>
              </a:ext>
            </a:extLst>
          </p:cNvPr>
          <p:cNvSpPr>
            <a:spLocks noGrp="1"/>
          </p:cNvSpPr>
          <p:nvPr>
            <p:ph type="title"/>
          </p:nvPr>
        </p:nvSpPr>
        <p:spPr>
          <a:xfrm>
            <a:off x="866780" y="-1"/>
            <a:ext cx="8981112" cy="1401203"/>
          </a:xfrm>
        </p:spPr>
        <p:txBody>
          <a:bodyPr>
            <a:normAutofit/>
          </a:bodyPr>
          <a:lstStyle/>
          <a:p>
            <a:r>
              <a:rPr lang="en-US" dirty="0">
                <a:solidFill>
                  <a:srgbClr val="0033CC"/>
                </a:solidFill>
              </a:rPr>
              <a:t>LIGO: Laser interferometer gravitational wave observatory</a:t>
            </a:r>
          </a:p>
        </p:txBody>
      </p:sp>
      <p:sp>
        <p:nvSpPr>
          <p:cNvPr id="4" name="TextBox 3">
            <a:extLst>
              <a:ext uri="{FF2B5EF4-FFF2-40B4-BE49-F238E27FC236}">
                <a16:creationId xmlns:a16="http://schemas.microsoft.com/office/drawing/2014/main" id="{9E546772-D58C-CB05-1ED9-FC432AB46D55}"/>
              </a:ext>
            </a:extLst>
          </p:cNvPr>
          <p:cNvSpPr txBox="1"/>
          <p:nvPr/>
        </p:nvSpPr>
        <p:spPr>
          <a:xfrm>
            <a:off x="5111431" y="2302446"/>
            <a:ext cx="3776012" cy="830997"/>
          </a:xfrm>
          <a:prstGeom prst="rect">
            <a:avLst/>
          </a:prstGeom>
          <a:noFill/>
        </p:spPr>
        <p:txBody>
          <a:bodyPr wrap="square" rtlCol="0">
            <a:spAutoFit/>
          </a:bodyPr>
          <a:lstStyle/>
          <a:p>
            <a:r>
              <a:rPr lang="en-US" sz="2400" dirty="0">
                <a:solidFill>
                  <a:srgbClr val="0033CC"/>
                </a:solidFill>
              </a:rPr>
              <a:t>Adding a few cavities helps with sensitivity</a:t>
            </a:r>
          </a:p>
        </p:txBody>
      </p:sp>
      <p:sp>
        <p:nvSpPr>
          <p:cNvPr id="7" name="TextBox 6">
            <a:extLst>
              <a:ext uri="{FF2B5EF4-FFF2-40B4-BE49-F238E27FC236}">
                <a16:creationId xmlns:a16="http://schemas.microsoft.com/office/drawing/2014/main" id="{01B4723B-6E07-F18D-FAD6-F8BEB43ED31B}"/>
              </a:ext>
            </a:extLst>
          </p:cNvPr>
          <p:cNvSpPr txBox="1"/>
          <p:nvPr/>
        </p:nvSpPr>
        <p:spPr>
          <a:xfrm>
            <a:off x="-2194" y="5616087"/>
            <a:ext cx="4465100" cy="1169551"/>
          </a:xfrm>
          <a:prstGeom prst="rect">
            <a:avLst/>
          </a:prstGeom>
          <a:noFill/>
        </p:spPr>
        <p:txBody>
          <a:bodyPr wrap="square">
            <a:spAutoFit/>
          </a:bodyPr>
          <a:lstStyle/>
          <a:p>
            <a:r>
              <a:rPr lang="en-US" sz="1400" dirty="0" err="1">
                <a:solidFill>
                  <a:schemeClr val="bg2">
                    <a:lumMod val="25000"/>
                  </a:schemeClr>
                </a:solidFill>
              </a:rPr>
              <a:t>Drever</a:t>
            </a:r>
            <a:r>
              <a:rPr lang="en-US" sz="1400" dirty="0">
                <a:solidFill>
                  <a:schemeClr val="bg2">
                    <a:lumMod val="25000"/>
                  </a:schemeClr>
                </a:solidFill>
              </a:rPr>
              <a:t>, R.W. P., 1983, “Interferometric detectors for gravitational radiation,” Gravitational Radiation, NATO Advanced Physics Institute, Les </a:t>
            </a:r>
            <a:r>
              <a:rPr lang="en-US" sz="1400" dirty="0" err="1">
                <a:solidFill>
                  <a:schemeClr val="bg2">
                    <a:lumMod val="25000"/>
                  </a:schemeClr>
                </a:solidFill>
              </a:rPr>
              <a:t>Houches</a:t>
            </a:r>
            <a:r>
              <a:rPr lang="en-US" sz="1400" dirty="0">
                <a:solidFill>
                  <a:schemeClr val="bg2">
                    <a:lumMod val="25000"/>
                  </a:schemeClr>
                </a:solidFill>
              </a:rPr>
              <a:t>, edited by N. </a:t>
            </a:r>
            <a:r>
              <a:rPr lang="en-US" sz="1400" dirty="0" err="1">
                <a:solidFill>
                  <a:schemeClr val="bg2">
                    <a:lumMod val="25000"/>
                  </a:schemeClr>
                </a:solidFill>
              </a:rPr>
              <a:t>Deruelle</a:t>
            </a:r>
            <a:r>
              <a:rPr lang="en-US" sz="1400" dirty="0">
                <a:solidFill>
                  <a:schemeClr val="bg2">
                    <a:lumMod val="25000"/>
                  </a:schemeClr>
                </a:solidFill>
              </a:rPr>
              <a:t> and T. </a:t>
            </a:r>
            <a:r>
              <a:rPr lang="en-US" sz="1400" dirty="0" err="1">
                <a:solidFill>
                  <a:schemeClr val="bg2">
                    <a:lumMod val="25000"/>
                  </a:schemeClr>
                </a:solidFill>
              </a:rPr>
              <a:t>Piran</a:t>
            </a:r>
            <a:r>
              <a:rPr lang="en-US" sz="1400" dirty="0">
                <a:solidFill>
                  <a:schemeClr val="bg2">
                    <a:lumMod val="25000"/>
                  </a:schemeClr>
                </a:solidFill>
              </a:rPr>
              <a:t> (North-Holland Publishing, Amsterdam), p. 321.</a:t>
            </a:r>
          </a:p>
        </p:txBody>
      </p:sp>
      <p:cxnSp>
        <p:nvCxnSpPr>
          <p:cNvPr id="8" name="Straight Arrow Connector 7">
            <a:extLst>
              <a:ext uri="{FF2B5EF4-FFF2-40B4-BE49-F238E27FC236}">
                <a16:creationId xmlns:a16="http://schemas.microsoft.com/office/drawing/2014/main" id="{A4506878-914C-ADEB-6329-9B4496505C1C}"/>
              </a:ext>
            </a:extLst>
          </p:cNvPr>
          <p:cNvCxnSpPr>
            <a:cxnSpLocks/>
            <a:stCxn id="7" idx="0"/>
          </p:cNvCxnSpPr>
          <p:nvPr/>
        </p:nvCxnSpPr>
        <p:spPr>
          <a:xfrm flipV="1">
            <a:off x="2230356" y="4900921"/>
            <a:ext cx="1072009" cy="715166"/>
          </a:xfrm>
          <a:prstGeom prst="straightConnector1">
            <a:avLst/>
          </a:prstGeom>
          <a:ln w="19050">
            <a:solidFill>
              <a:srgbClr val="0033C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4721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19C92-998E-1C28-2687-38592343BA4E}"/>
              </a:ext>
            </a:extLst>
          </p:cNvPr>
          <p:cNvSpPr>
            <a:spLocks noGrp="1"/>
          </p:cNvSpPr>
          <p:nvPr>
            <p:ph type="ctrTitle"/>
          </p:nvPr>
        </p:nvSpPr>
        <p:spPr>
          <a:xfrm>
            <a:off x="2504184" y="1853891"/>
            <a:ext cx="7620000" cy="1812731"/>
          </a:xfrm>
        </p:spPr>
        <p:txBody>
          <a:bodyPr>
            <a:normAutofit/>
          </a:bodyPr>
          <a:lstStyle/>
          <a:p>
            <a:r>
              <a:rPr lang="en-US" dirty="0"/>
              <a:t>Basic properties of optical resonators</a:t>
            </a:r>
          </a:p>
        </p:txBody>
      </p:sp>
      <p:sp>
        <p:nvSpPr>
          <p:cNvPr id="6" name="TextBox 5">
            <a:extLst>
              <a:ext uri="{FF2B5EF4-FFF2-40B4-BE49-F238E27FC236}">
                <a16:creationId xmlns:a16="http://schemas.microsoft.com/office/drawing/2014/main" id="{72CC72E1-E8D8-E6CA-766D-C5A66EEBB5B2}"/>
              </a:ext>
            </a:extLst>
          </p:cNvPr>
          <p:cNvSpPr txBox="1"/>
          <p:nvPr/>
        </p:nvSpPr>
        <p:spPr>
          <a:xfrm>
            <a:off x="598636" y="2238611"/>
            <a:ext cx="1518814" cy="769441"/>
          </a:xfrm>
          <a:prstGeom prst="rect">
            <a:avLst/>
          </a:prstGeom>
          <a:noFill/>
        </p:spPr>
        <p:txBody>
          <a:bodyPr wrap="none" rtlCol="0">
            <a:spAutoFit/>
          </a:bodyPr>
          <a:lstStyle/>
          <a:p>
            <a:r>
              <a:rPr lang="en-US" sz="4400" dirty="0">
                <a:solidFill>
                  <a:schemeClr val="accent1"/>
                </a:solidFill>
                <a:latin typeface="+mj-lt"/>
              </a:rPr>
              <a:t>Part 1</a:t>
            </a:r>
          </a:p>
        </p:txBody>
      </p:sp>
    </p:spTree>
    <p:extLst>
      <p:ext uri="{BB962C8B-B14F-4D97-AF65-F5344CB8AC3E}">
        <p14:creationId xmlns:p14="http://schemas.microsoft.com/office/powerpoint/2010/main" val="19222183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95BA7-8A99-4D85-949F-A38CE7704B1F}"/>
              </a:ext>
            </a:extLst>
          </p:cNvPr>
          <p:cNvSpPr>
            <a:spLocks noGrp="1"/>
          </p:cNvSpPr>
          <p:nvPr>
            <p:ph type="title"/>
          </p:nvPr>
        </p:nvSpPr>
        <p:spPr>
          <a:xfrm>
            <a:off x="1136494" y="0"/>
            <a:ext cx="8671925" cy="1245476"/>
          </a:xfrm>
        </p:spPr>
        <p:txBody>
          <a:bodyPr>
            <a:normAutofit/>
          </a:bodyPr>
          <a:lstStyle/>
          <a:p>
            <a:r>
              <a:rPr lang="en-US" dirty="0">
                <a:solidFill>
                  <a:srgbClr val="0033CC"/>
                </a:solidFill>
              </a:rPr>
              <a:t>Recycling the signal</a:t>
            </a:r>
          </a:p>
        </p:txBody>
      </p:sp>
      <p:pic>
        <p:nvPicPr>
          <p:cNvPr id="9" name="Picture 8">
            <a:extLst>
              <a:ext uri="{FF2B5EF4-FFF2-40B4-BE49-F238E27FC236}">
                <a16:creationId xmlns:a16="http://schemas.microsoft.com/office/drawing/2014/main" id="{6CEA7254-7565-6C66-7745-394DC9B8F44B}"/>
              </a:ext>
            </a:extLst>
          </p:cNvPr>
          <p:cNvPicPr>
            <a:picLocks noChangeAspect="1"/>
          </p:cNvPicPr>
          <p:nvPr/>
        </p:nvPicPr>
        <p:blipFill>
          <a:blip r:embed="rId2"/>
          <a:stretch>
            <a:fillRect/>
          </a:stretch>
        </p:blipFill>
        <p:spPr>
          <a:xfrm>
            <a:off x="702349" y="2879373"/>
            <a:ext cx="5468395" cy="3775621"/>
          </a:xfrm>
          <a:prstGeom prst="rect">
            <a:avLst/>
          </a:prstGeom>
        </p:spPr>
      </p:pic>
      <p:grpSp>
        <p:nvGrpSpPr>
          <p:cNvPr id="11" name="Group 10">
            <a:extLst>
              <a:ext uri="{FF2B5EF4-FFF2-40B4-BE49-F238E27FC236}">
                <a16:creationId xmlns:a16="http://schemas.microsoft.com/office/drawing/2014/main" id="{76593526-885F-EFAD-CB0A-F82C56D79313}"/>
              </a:ext>
            </a:extLst>
          </p:cNvPr>
          <p:cNvGrpSpPr/>
          <p:nvPr/>
        </p:nvGrpSpPr>
        <p:grpSpPr>
          <a:xfrm>
            <a:off x="788485" y="1126762"/>
            <a:ext cx="4996137" cy="1273008"/>
            <a:chOff x="7040635" y="1201440"/>
            <a:chExt cx="4996137" cy="1273008"/>
          </a:xfrm>
        </p:grpSpPr>
        <p:pic>
          <p:nvPicPr>
            <p:cNvPr id="12" name="Picture 11">
              <a:extLst>
                <a:ext uri="{FF2B5EF4-FFF2-40B4-BE49-F238E27FC236}">
                  <a16:creationId xmlns:a16="http://schemas.microsoft.com/office/drawing/2014/main" id="{2D8F0538-563A-2B91-F2B5-9FA88538EF1F}"/>
                </a:ext>
              </a:extLst>
            </p:cNvPr>
            <p:cNvPicPr>
              <a:picLocks noChangeAspect="1"/>
            </p:cNvPicPr>
            <p:nvPr/>
          </p:nvPicPr>
          <p:blipFill>
            <a:blip r:embed="rId3"/>
            <a:stretch>
              <a:fillRect/>
            </a:stretch>
          </p:blipFill>
          <p:spPr>
            <a:xfrm>
              <a:off x="7040635" y="1701080"/>
              <a:ext cx="4996137" cy="773368"/>
            </a:xfrm>
            <a:prstGeom prst="rect">
              <a:avLst/>
            </a:prstGeom>
          </p:spPr>
        </p:pic>
        <p:pic>
          <p:nvPicPr>
            <p:cNvPr id="13" name="Picture 12">
              <a:extLst>
                <a:ext uri="{FF2B5EF4-FFF2-40B4-BE49-F238E27FC236}">
                  <a16:creationId xmlns:a16="http://schemas.microsoft.com/office/drawing/2014/main" id="{E7BF3C9A-3D7D-0DE8-399A-7DF294B46C9B}"/>
                </a:ext>
              </a:extLst>
            </p:cNvPr>
            <p:cNvPicPr>
              <a:picLocks noChangeAspect="1"/>
            </p:cNvPicPr>
            <p:nvPr/>
          </p:nvPicPr>
          <p:blipFill>
            <a:blip r:embed="rId4"/>
            <a:stretch>
              <a:fillRect/>
            </a:stretch>
          </p:blipFill>
          <p:spPr>
            <a:xfrm>
              <a:off x="8593701" y="1201440"/>
              <a:ext cx="2050958" cy="421091"/>
            </a:xfrm>
            <a:prstGeom prst="rect">
              <a:avLst/>
            </a:prstGeom>
          </p:spPr>
        </p:pic>
      </p:grpSp>
      <p:cxnSp>
        <p:nvCxnSpPr>
          <p:cNvPr id="14" name="Straight Arrow Connector 13">
            <a:extLst>
              <a:ext uri="{FF2B5EF4-FFF2-40B4-BE49-F238E27FC236}">
                <a16:creationId xmlns:a16="http://schemas.microsoft.com/office/drawing/2014/main" id="{9DE6FAEB-790B-8BD7-3682-1B30B416B128}"/>
              </a:ext>
            </a:extLst>
          </p:cNvPr>
          <p:cNvCxnSpPr/>
          <p:nvPr/>
        </p:nvCxnSpPr>
        <p:spPr>
          <a:xfrm flipH="1">
            <a:off x="4289128" y="3486561"/>
            <a:ext cx="2012996" cy="157882"/>
          </a:xfrm>
          <a:prstGeom prst="straightConnector1">
            <a:avLst/>
          </a:prstGeom>
          <a:ln>
            <a:solidFill>
              <a:srgbClr val="0033CC"/>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BE513FC-CAA4-9F88-59AB-178B0D6675E8}"/>
              </a:ext>
            </a:extLst>
          </p:cNvPr>
          <p:cNvSpPr txBox="1"/>
          <p:nvPr/>
        </p:nvSpPr>
        <p:spPr>
          <a:xfrm>
            <a:off x="6525789" y="3163395"/>
            <a:ext cx="3282629" cy="1015663"/>
          </a:xfrm>
          <a:prstGeom prst="rect">
            <a:avLst/>
          </a:prstGeom>
          <a:noFill/>
        </p:spPr>
        <p:txBody>
          <a:bodyPr wrap="square" rtlCol="0">
            <a:spAutoFit/>
          </a:bodyPr>
          <a:lstStyle/>
          <a:p>
            <a:r>
              <a:rPr lang="en-US" sz="2000" dirty="0">
                <a:solidFill>
                  <a:srgbClr val="0033CC"/>
                </a:solidFill>
              </a:rPr>
              <a:t>Reflecting most of your signal back into the interferometer actually increases the signal!</a:t>
            </a:r>
          </a:p>
        </p:txBody>
      </p:sp>
    </p:spTree>
    <p:extLst>
      <p:ext uri="{BB962C8B-B14F-4D97-AF65-F5344CB8AC3E}">
        <p14:creationId xmlns:p14="http://schemas.microsoft.com/office/powerpoint/2010/main" val="1481910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3C15B1-3DEF-00D9-C1FE-B3EB9CD40F5E}"/>
              </a:ext>
            </a:extLst>
          </p:cNvPr>
          <p:cNvPicPr>
            <a:picLocks noChangeAspect="1"/>
          </p:cNvPicPr>
          <p:nvPr/>
        </p:nvPicPr>
        <p:blipFill>
          <a:blip r:embed="rId2"/>
          <a:stretch>
            <a:fillRect/>
          </a:stretch>
        </p:blipFill>
        <p:spPr>
          <a:xfrm>
            <a:off x="1139783" y="842288"/>
            <a:ext cx="8671925" cy="6015712"/>
          </a:xfrm>
          <a:prstGeom prst="rect">
            <a:avLst/>
          </a:prstGeom>
        </p:spPr>
      </p:pic>
      <p:sp>
        <p:nvSpPr>
          <p:cNvPr id="2" name="Title 1">
            <a:extLst>
              <a:ext uri="{FF2B5EF4-FFF2-40B4-BE49-F238E27FC236}">
                <a16:creationId xmlns:a16="http://schemas.microsoft.com/office/drawing/2014/main" id="{0A895BA7-8A99-4D85-949F-A38CE7704B1F}"/>
              </a:ext>
            </a:extLst>
          </p:cNvPr>
          <p:cNvSpPr>
            <a:spLocks noGrp="1"/>
          </p:cNvSpPr>
          <p:nvPr>
            <p:ph type="title"/>
          </p:nvPr>
        </p:nvSpPr>
        <p:spPr>
          <a:xfrm>
            <a:off x="866779" y="0"/>
            <a:ext cx="8671925" cy="1245476"/>
          </a:xfrm>
        </p:spPr>
        <p:txBody>
          <a:bodyPr>
            <a:normAutofit/>
          </a:bodyPr>
          <a:lstStyle/>
          <a:p>
            <a:r>
              <a:rPr lang="en-US" dirty="0">
                <a:solidFill>
                  <a:srgbClr val="0033CC"/>
                </a:solidFill>
                <a:latin typeface="+mn-lt"/>
              </a:rPr>
              <a:t>Cavities galore</a:t>
            </a:r>
          </a:p>
        </p:txBody>
      </p:sp>
      <p:pic>
        <p:nvPicPr>
          <p:cNvPr id="13" name="Picture 12">
            <a:extLst>
              <a:ext uri="{FF2B5EF4-FFF2-40B4-BE49-F238E27FC236}">
                <a16:creationId xmlns:a16="http://schemas.microsoft.com/office/drawing/2014/main" id="{976FBE9E-F2DD-50B3-2CF5-EF6C7B420B50}"/>
              </a:ext>
            </a:extLst>
          </p:cNvPr>
          <p:cNvPicPr>
            <a:picLocks noChangeAspect="1"/>
          </p:cNvPicPr>
          <p:nvPr/>
        </p:nvPicPr>
        <p:blipFill>
          <a:blip r:embed="rId3"/>
          <a:stretch>
            <a:fillRect/>
          </a:stretch>
        </p:blipFill>
        <p:spPr>
          <a:xfrm>
            <a:off x="9538704" y="6474719"/>
            <a:ext cx="2315329" cy="383281"/>
          </a:xfrm>
          <a:prstGeom prst="rect">
            <a:avLst/>
          </a:prstGeom>
        </p:spPr>
      </p:pic>
    </p:spTree>
    <p:extLst>
      <p:ext uri="{BB962C8B-B14F-4D97-AF65-F5344CB8AC3E}">
        <p14:creationId xmlns:p14="http://schemas.microsoft.com/office/powerpoint/2010/main" val="38347599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95BA7-8A99-4D85-949F-A38CE7704B1F}"/>
              </a:ext>
            </a:extLst>
          </p:cNvPr>
          <p:cNvSpPr>
            <a:spLocks noGrp="1"/>
          </p:cNvSpPr>
          <p:nvPr>
            <p:ph type="title"/>
          </p:nvPr>
        </p:nvSpPr>
        <p:spPr>
          <a:xfrm>
            <a:off x="866779" y="0"/>
            <a:ext cx="8671925" cy="1245476"/>
          </a:xfrm>
        </p:spPr>
        <p:txBody>
          <a:bodyPr>
            <a:normAutofit/>
          </a:bodyPr>
          <a:lstStyle/>
          <a:p>
            <a:r>
              <a:rPr lang="en-US" dirty="0"/>
              <a:t>Optical spring</a:t>
            </a:r>
          </a:p>
        </p:txBody>
      </p:sp>
      <p:pic>
        <p:nvPicPr>
          <p:cNvPr id="4" name="Picture 3">
            <a:extLst>
              <a:ext uri="{FF2B5EF4-FFF2-40B4-BE49-F238E27FC236}">
                <a16:creationId xmlns:a16="http://schemas.microsoft.com/office/drawing/2014/main" id="{AA176720-4D1A-DCBD-BAAB-AB33C5EB60FA}"/>
              </a:ext>
            </a:extLst>
          </p:cNvPr>
          <p:cNvPicPr>
            <a:picLocks noChangeAspect="1"/>
          </p:cNvPicPr>
          <p:nvPr/>
        </p:nvPicPr>
        <p:blipFill>
          <a:blip r:embed="rId2"/>
          <a:stretch>
            <a:fillRect/>
          </a:stretch>
        </p:blipFill>
        <p:spPr>
          <a:xfrm>
            <a:off x="323783" y="1943623"/>
            <a:ext cx="5961967" cy="2618297"/>
          </a:xfrm>
          <a:prstGeom prst="rect">
            <a:avLst/>
          </a:prstGeom>
        </p:spPr>
      </p:pic>
      <p:pic>
        <p:nvPicPr>
          <p:cNvPr id="6" name="Picture 5">
            <a:extLst>
              <a:ext uri="{FF2B5EF4-FFF2-40B4-BE49-F238E27FC236}">
                <a16:creationId xmlns:a16="http://schemas.microsoft.com/office/drawing/2014/main" id="{074EB8A6-090F-1748-6AF8-BF0BCDB3B1B9}"/>
              </a:ext>
            </a:extLst>
          </p:cNvPr>
          <p:cNvPicPr>
            <a:picLocks noChangeAspect="1"/>
          </p:cNvPicPr>
          <p:nvPr/>
        </p:nvPicPr>
        <p:blipFill>
          <a:blip r:embed="rId3"/>
          <a:stretch>
            <a:fillRect/>
          </a:stretch>
        </p:blipFill>
        <p:spPr>
          <a:xfrm>
            <a:off x="1522225" y="4230288"/>
            <a:ext cx="2582708" cy="331632"/>
          </a:xfrm>
          <a:prstGeom prst="rect">
            <a:avLst/>
          </a:prstGeom>
        </p:spPr>
      </p:pic>
      <p:sp>
        <p:nvSpPr>
          <p:cNvPr id="8" name="TextBox 7">
            <a:extLst>
              <a:ext uri="{FF2B5EF4-FFF2-40B4-BE49-F238E27FC236}">
                <a16:creationId xmlns:a16="http://schemas.microsoft.com/office/drawing/2014/main" id="{A0CED29C-792D-0223-7717-FEC4B8B3A460}"/>
              </a:ext>
            </a:extLst>
          </p:cNvPr>
          <p:cNvSpPr txBox="1"/>
          <p:nvPr/>
        </p:nvSpPr>
        <p:spPr>
          <a:xfrm>
            <a:off x="202359" y="5334623"/>
            <a:ext cx="6501048" cy="1200329"/>
          </a:xfrm>
          <a:prstGeom prst="rect">
            <a:avLst/>
          </a:prstGeom>
          <a:noFill/>
        </p:spPr>
        <p:txBody>
          <a:bodyPr wrap="square">
            <a:spAutoFit/>
          </a:bodyPr>
          <a:lstStyle/>
          <a:p>
            <a:pPr algn="l"/>
            <a:r>
              <a:rPr lang="en-US" sz="1800" b="0" i="0" u="none" strike="noStrike" baseline="0" dirty="0">
                <a:latin typeface="Times-Roman"/>
              </a:rPr>
              <a:t>“The effective Young’s modulus of this mode with area </a:t>
            </a:r>
            <a:r>
              <a:rPr lang="en-US" sz="1800" b="0" i="1" u="none" strike="noStrike" baseline="0" dirty="0">
                <a:latin typeface="BG-Maths-Italic"/>
              </a:rPr>
              <a:t>A </a:t>
            </a:r>
            <a:r>
              <a:rPr lang="en-US" sz="1800" b="0" i="0" u="none" strike="noStrike" baseline="0" dirty="0">
                <a:latin typeface="Times-Roman"/>
              </a:rPr>
              <a:t>of</a:t>
            </a:r>
          </a:p>
          <a:p>
            <a:pPr algn="l"/>
            <a:r>
              <a:rPr lang="en-US" sz="1800" b="0" i="0" u="none" strike="noStrike" baseline="0" dirty="0">
                <a:latin typeface="Times-Roman"/>
              </a:rPr>
              <a:t>the beam spot (</a:t>
            </a:r>
            <a:r>
              <a:rPr lang="en-US" sz="1800" b="0" i="0" u="none" strike="noStrike" baseline="0" dirty="0">
                <a:latin typeface="BG-Maths-Roman"/>
              </a:rPr>
              <a:t>1</a:t>
            </a:r>
            <a:r>
              <a:rPr lang="en-US" i="1" dirty="0">
                <a:latin typeface="BG-Maths-Italic"/>
              </a:rPr>
              <a:t>.</a:t>
            </a:r>
            <a:r>
              <a:rPr lang="en-US" sz="1800" b="0" i="0" u="none" strike="noStrike" baseline="0" dirty="0">
                <a:latin typeface="BG-Maths-Roman"/>
              </a:rPr>
              <a:t>5 mm</a:t>
            </a:r>
            <a:r>
              <a:rPr lang="en-US" sz="800" b="0" i="0" u="none" strike="noStrike" baseline="0" dirty="0">
                <a:latin typeface="BG-Maths-Roman"/>
              </a:rPr>
              <a:t>2</a:t>
            </a:r>
            <a:r>
              <a:rPr lang="en-US" sz="1800" b="0" i="0" u="none" strike="noStrike" baseline="0" dirty="0">
                <a:latin typeface="Times-Roman"/>
              </a:rPr>
              <a:t>) and length </a:t>
            </a:r>
            <a:r>
              <a:rPr lang="en-US" sz="1800" b="0" i="1" u="none" strike="noStrike" baseline="0" dirty="0">
                <a:latin typeface="BG-Maths-Italic"/>
              </a:rPr>
              <a:t>L </a:t>
            </a:r>
            <a:r>
              <a:rPr lang="en-US" dirty="0">
                <a:latin typeface="BG-Maths-Symbol"/>
              </a:rPr>
              <a:t>=</a:t>
            </a:r>
            <a:r>
              <a:rPr lang="en-US" sz="1800" b="0" i="0" u="none" strike="noStrike" baseline="0" dirty="0">
                <a:latin typeface="BG-Maths-Roman"/>
              </a:rPr>
              <a:t>0</a:t>
            </a:r>
            <a:r>
              <a:rPr lang="en-US" i="1" dirty="0">
                <a:latin typeface="BG-Maths-Italic"/>
              </a:rPr>
              <a:t>.</a:t>
            </a:r>
            <a:r>
              <a:rPr lang="en-US" sz="1800" b="0" i="0" u="none" strike="noStrike" baseline="0" dirty="0">
                <a:latin typeface="BG-Maths-Roman"/>
              </a:rPr>
              <a:t>9 m </a:t>
            </a:r>
            <a:r>
              <a:rPr lang="en-US" sz="1800" b="0" i="0" u="none" strike="noStrike" baseline="0" dirty="0">
                <a:latin typeface="Times-Roman"/>
              </a:rPr>
              <a:t>of the</a:t>
            </a:r>
          </a:p>
          <a:p>
            <a:pPr algn="l"/>
            <a:r>
              <a:rPr lang="en-US" sz="1800" b="0" i="0" u="none" strike="noStrike" baseline="0" dirty="0">
                <a:latin typeface="Times-Roman"/>
              </a:rPr>
              <a:t>cavity, is given by </a:t>
            </a:r>
            <a:r>
              <a:rPr lang="en-US" sz="1800" b="0" i="1" u="none" strike="noStrike" baseline="0" dirty="0">
                <a:latin typeface="BG-Maths-Italic"/>
              </a:rPr>
              <a:t>E </a:t>
            </a:r>
            <a:r>
              <a:rPr lang="en-US" sz="1800" b="0" i="0" u="none" strike="noStrike" baseline="0" dirty="0">
                <a:latin typeface="BG-Maths-Symbol"/>
              </a:rPr>
              <a:t> </a:t>
            </a:r>
            <a:r>
              <a:rPr lang="en-US" sz="1800" b="0" i="1" u="none" strike="noStrike" baseline="0" dirty="0">
                <a:latin typeface="BG-Maths-Italic"/>
              </a:rPr>
              <a:t>KL=A </a:t>
            </a:r>
            <a:r>
              <a:rPr lang="en-US" sz="1800" b="0" i="0" u="none" strike="noStrike" baseline="0" dirty="0">
                <a:latin typeface="BG-Maths-Symbol"/>
              </a:rPr>
              <a:t> </a:t>
            </a:r>
            <a:r>
              <a:rPr lang="en-US" sz="1800" b="0" i="0" u="none" strike="noStrike" baseline="0" dirty="0">
                <a:latin typeface="BG-Maths-Roman"/>
              </a:rPr>
              <a:t>1</a:t>
            </a:r>
            <a:r>
              <a:rPr lang="en-US" i="1" dirty="0">
                <a:latin typeface="BG-Maths-Italic"/>
              </a:rPr>
              <a:t>.</a:t>
            </a:r>
            <a:r>
              <a:rPr lang="en-US" sz="1800" b="0" i="0" u="none" strike="noStrike" baseline="0" dirty="0">
                <a:latin typeface="BG-Maths-Roman"/>
              </a:rPr>
              <a:t>2 </a:t>
            </a:r>
            <a:r>
              <a:rPr lang="en-US" sz="1800" b="0" i="0" u="none" strike="noStrike" baseline="0" dirty="0" err="1">
                <a:latin typeface="BG-Maths-Roman"/>
              </a:rPr>
              <a:t>TPa</a:t>
            </a:r>
            <a:r>
              <a:rPr lang="en-US" sz="1800" b="0" i="0" u="none" strike="noStrike" baseline="0" dirty="0">
                <a:latin typeface="Times-Roman"/>
              </a:rPr>
              <a:t>, stiffer than any known material (but also with very small breaking strength).”	</a:t>
            </a:r>
            <a:endParaRPr lang="en-US" dirty="0"/>
          </a:p>
        </p:txBody>
      </p:sp>
      <p:sp>
        <p:nvSpPr>
          <p:cNvPr id="10" name="TextBox 9">
            <a:extLst>
              <a:ext uri="{FF2B5EF4-FFF2-40B4-BE49-F238E27FC236}">
                <a16:creationId xmlns:a16="http://schemas.microsoft.com/office/drawing/2014/main" id="{E9D02E17-3C6A-B894-09D7-F37420D78947}"/>
              </a:ext>
            </a:extLst>
          </p:cNvPr>
          <p:cNvSpPr txBox="1"/>
          <p:nvPr/>
        </p:nvSpPr>
        <p:spPr>
          <a:xfrm>
            <a:off x="6703407" y="4890839"/>
            <a:ext cx="5721578" cy="1754326"/>
          </a:xfrm>
          <a:prstGeom prst="rect">
            <a:avLst/>
          </a:prstGeom>
          <a:noFill/>
        </p:spPr>
        <p:txBody>
          <a:bodyPr wrap="square">
            <a:spAutoFit/>
          </a:bodyPr>
          <a:lstStyle/>
          <a:p>
            <a:pPr algn="l"/>
            <a:r>
              <a:rPr lang="en-US" sz="1800" b="0" i="0" u="none" strike="noStrike" baseline="0" dirty="0">
                <a:solidFill>
                  <a:srgbClr val="000000"/>
                </a:solidFill>
                <a:latin typeface="Times-Roman"/>
              </a:rPr>
              <a:t>“Detuning a cavity to higher frequencies (blue detuning)</a:t>
            </a:r>
          </a:p>
          <a:p>
            <a:pPr algn="l"/>
            <a:r>
              <a:rPr lang="en-US" sz="1800" b="0" i="0" u="none" strike="noStrike" baseline="0" dirty="0">
                <a:solidFill>
                  <a:srgbClr val="000000"/>
                </a:solidFill>
                <a:latin typeface="Times-Roman"/>
              </a:rPr>
              <a:t>gives rise to a restoring force, known as an optical spring</a:t>
            </a:r>
          </a:p>
          <a:p>
            <a:pPr algn="l"/>
            <a:r>
              <a:rPr lang="en-US" sz="1800" b="0" i="0" u="none" strike="noStrike" baseline="0" dirty="0">
                <a:solidFill>
                  <a:srgbClr val="000000"/>
                </a:solidFill>
                <a:latin typeface="Times-Roman"/>
              </a:rPr>
              <a:t>[</a:t>
            </a:r>
            <a:r>
              <a:rPr lang="en-US" sz="1800" b="0" i="0" u="none" strike="noStrike" baseline="0" dirty="0">
                <a:solidFill>
                  <a:srgbClr val="0000FF"/>
                </a:solidFill>
                <a:latin typeface="Times-Roman"/>
              </a:rPr>
              <a:t>10</a:t>
            </a:r>
            <a:r>
              <a:rPr lang="en-US" sz="1800" b="0" i="0" u="none" strike="noStrike" baseline="0" dirty="0">
                <a:solidFill>
                  <a:srgbClr val="000000"/>
                </a:solidFill>
                <a:latin typeface="Times-Roman"/>
              </a:rPr>
              <a:t>–</a:t>
            </a:r>
            <a:r>
              <a:rPr lang="en-US" sz="1800" b="0" i="0" u="none" strike="noStrike" baseline="0" dirty="0">
                <a:solidFill>
                  <a:srgbClr val="0000FF"/>
                </a:solidFill>
                <a:latin typeface="Times-Roman"/>
              </a:rPr>
              <a:t>12</a:t>
            </a:r>
            <a:r>
              <a:rPr lang="en-US" sz="1800" b="0" i="0" u="none" strike="noStrike" baseline="0" dirty="0">
                <a:solidFill>
                  <a:srgbClr val="000000"/>
                </a:solidFill>
                <a:latin typeface="Times-Roman"/>
              </a:rPr>
              <a:t>], as well as an </a:t>
            </a:r>
            <a:r>
              <a:rPr lang="en-US" sz="1800" b="0" i="0" u="none" strike="noStrike" baseline="0" dirty="0" err="1">
                <a:solidFill>
                  <a:srgbClr val="000000"/>
                </a:solidFill>
                <a:latin typeface="Times-Roman"/>
              </a:rPr>
              <a:t>antidamping</a:t>
            </a:r>
            <a:r>
              <a:rPr lang="en-US" sz="1800" b="0" i="0" u="none" strike="noStrike" baseline="0" dirty="0">
                <a:solidFill>
                  <a:srgbClr val="000000"/>
                </a:solidFill>
                <a:latin typeface="Times-Roman"/>
              </a:rPr>
              <a:t> force due to the delay</a:t>
            </a:r>
          </a:p>
          <a:p>
            <a:pPr algn="l"/>
            <a:r>
              <a:rPr lang="en-US" sz="1800" b="0" i="0" u="none" strike="noStrike" baseline="0" dirty="0">
                <a:solidFill>
                  <a:srgbClr val="000000"/>
                </a:solidFill>
                <a:latin typeface="Times-Roman"/>
              </a:rPr>
              <a:t>in the cavity response time. Conversely, detuning to lower</a:t>
            </a:r>
          </a:p>
          <a:p>
            <a:pPr algn="l"/>
            <a:r>
              <a:rPr lang="en-US" sz="1800" b="0" i="0" u="none" strike="noStrike" baseline="0" dirty="0">
                <a:solidFill>
                  <a:srgbClr val="000000"/>
                </a:solidFill>
                <a:latin typeface="Times-Roman"/>
              </a:rPr>
              <a:t>frequencies (red detuning) gives rise to optical damping</a:t>
            </a:r>
          </a:p>
          <a:p>
            <a:pPr algn="l"/>
            <a:r>
              <a:rPr lang="en-US" sz="1800" b="0" i="0" u="none" strike="noStrike" baseline="0" dirty="0">
                <a:solidFill>
                  <a:srgbClr val="000000"/>
                </a:solidFill>
                <a:latin typeface="Times-Roman"/>
              </a:rPr>
              <a:t>[</a:t>
            </a:r>
            <a:r>
              <a:rPr lang="en-US" sz="1800" b="0" i="0" u="none" strike="noStrike" baseline="0" dirty="0">
                <a:solidFill>
                  <a:srgbClr val="0000FF"/>
                </a:solidFill>
                <a:latin typeface="Times-Roman"/>
              </a:rPr>
              <a:t>13</a:t>
            </a:r>
            <a:r>
              <a:rPr lang="en-US" sz="1800" b="0" i="0" u="none" strike="noStrike" baseline="0" dirty="0">
                <a:solidFill>
                  <a:srgbClr val="000000"/>
                </a:solidFill>
                <a:latin typeface="Times-Roman"/>
              </a:rPr>
              <a:t>] along with an </a:t>
            </a:r>
            <a:r>
              <a:rPr lang="en-US" sz="1800" b="0" i="0" u="none" strike="noStrike" baseline="0" dirty="0" err="1">
                <a:solidFill>
                  <a:srgbClr val="000000"/>
                </a:solidFill>
                <a:latin typeface="Times-Roman"/>
              </a:rPr>
              <a:t>antirestoring</a:t>
            </a:r>
            <a:r>
              <a:rPr lang="en-US" sz="1800" b="0" i="0" u="none" strike="noStrike" baseline="0" dirty="0">
                <a:solidFill>
                  <a:srgbClr val="000000"/>
                </a:solidFill>
                <a:latin typeface="Times-Roman"/>
              </a:rPr>
              <a:t> force.”</a:t>
            </a:r>
            <a:endParaRPr lang="en-US" dirty="0"/>
          </a:p>
        </p:txBody>
      </p:sp>
      <p:pic>
        <p:nvPicPr>
          <p:cNvPr id="20482" name="Picture 2" descr="Cavity Opto-Mechanics">
            <a:extLst>
              <a:ext uri="{FF2B5EF4-FFF2-40B4-BE49-F238E27FC236}">
                <a16:creationId xmlns:a16="http://schemas.microsoft.com/office/drawing/2014/main" id="{E9E73436-28BB-ABC4-2F49-75A1A22E71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9721" y="995226"/>
            <a:ext cx="4581525" cy="376237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EBBE48B-B89C-7C73-6ACC-70801D12535F}"/>
              </a:ext>
            </a:extLst>
          </p:cNvPr>
          <p:cNvSpPr txBox="1"/>
          <p:nvPr/>
        </p:nvSpPr>
        <p:spPr>
          <a:xfrm>
            <a:off x="7769111" y="622738"/>
            <a:ext cx="2548262" cy="461665"/>
          </a:xfrm>
          <a:prstGeom prst="rect">
            <a:avLst/>
          </a:prstGeom>
          <a:noFill/>
        </p:spPr>
        <p:txBody>
          <a:bodyPr wrap="none" rtlCol="0">
            <a:spAutoFit/>
          </a:bodyPr>
          <a:lstStyle/>
          <a:p>
            <a:r>
              <a:rPr lang="en-US" sz="2400" dirty="0">
                <a:solidFill>
                  <a:srgbClr val="0033CC"/>
                </a:solidFill>
              </a:rPr>
              <a:t>Dynamic instability</a:t>
            </a:r>
          </a:p>
        </p:txBody>
      </p:sp>
      <p:pic>
        <p:nvPicPr>
          <p:cNvPr id="13" name="Picture 12">
            <a:extLst>
              <a:ext uri="{FF2B5EF4-FFF2-40B4-BE49-F238E27FC236}">
                <a16:creationId xmlns:a16="http://schemas.microsoft.com/office/drawing/2014/main" id="{DB94BEF4-85E3-0C47-29F4-D7F4E851D05F}"/>
              </a:ext>
            </a:extLst>
          </p:cNvPr>
          <p:cNvPicPr>
            <a:picLocks noChangeAspect="1"/>
          </p:cNvPicPr>
          <p:nvPr/>
        </p:nvPicPr>
        <p:blipFill>
          <a:blip r:embed="rId3"/>
          <a:stretch>
            <a:fillRect/>
          </a:stretch>
        </p:blipFill>
        <p:spPr>
          <a:xfrm>
            <a:off x="9538704" y="6587839"/>
            <a:ext cx="1737800" cy="223142"/>
          </a:xfrm>
          <a:prstGeom prst="rect">
            <a:avLst/>
          </a:prstGeom>
        </p:spPr>
      </p:pic>
    </p:spTree>
    <p:extLst>
      <p:ext uri="{BB962C8B-B14F-4D97-AF65-F5344CB8AC3E}">
        <p14:creationId xmlns:p14="http://schemas.microsoft.com/office/powerpoint/2010/main" val="1299114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95BA7-8A99-4D85-949F-A38CE7704B1F}"/>
              </a:ext>
            </a:extLst>
          </p:cNvPr>
          <p:cNvSpPr>
            <a:spLocks noGrp="1"/>
          </p:cNvSpPr>
          <p:nvPr>
            <p:ph type="title"/>
          </p:nvPr>
        </p:nvSpPr>
        <p:spPr>
          <a:xfrm>
            <a:off x="866779" y="0"/>
            <a:ext cx="8671925" cy="1245476"/>
          </a:xfrm>
        </p:spPr>
        <p:txBody>
          <a:bodyPr>
            <a:normAutofit/>
          </a:bodyPr>
          <a:lstStyle/>
          <a:p>
            <a:r>
              <a:rPr lang="en-US" dirty="0"/>
              <a:t>Cooperativity and Purcell effect</a:t>
            </a:r>
          </a:p>
        </p:txBody>
      </p:sp>
      <p:pic>
        <p:nvPicPr>
          <p:cNvPr id="5" name="Picture 4">
            <a:extLst>
              <a:ext uri="{FF2B5EF4-FFF2-40B4-BE49-F238E27FC236}">
                <a16:creationId xmlns:a16="http://schemas.microsoft.com/office/drawing/2014/main" id="{CCB9237D-8CBC-FAAF-40D7-4CE3CC595CB7}"/>
              </a:ext>
            </a:extLst>
          </p:cNvPr>
          <p:cNvPicPr>
            <a:picLocks noChangeAspect="1"/>
          </p:cNvPicPr>
          <p:nvPr/>
        </p:nvPicPr>
        <p:blipFill rotWithShape="1">
          <a:blip r:embed="rId2"/>
          <a:srcRect l="47806"/>
          <a:stretch/>
        </p:blipFill>
        <p:spPr>
          <a:xfrm>
            <a:off x="6197142" y="965382"/>
            <a:ext cx="4265266" cy="2681407"/>
          </a:xfrm>
          <a:prstGeom prst="rect">
            <a:avLst/>
          </a:prstGeom>
        </p:spPr>
      </p:pic>
      <p:sp>
        <p:nvSpPr>
          <p:cNvPr id="7" name="TextBox 6">
            <a:extLst>
              <a:ext uri="{FF2B5EF4-FFF2-40B4-BE49-F238E27FC236}">
                <a16:creationId xmlns:a16="http://schemas.microsoft.com/office/drawing/2014/main" id="{F18AC125-3093-D9B7-8137-3F2875AD0854}"/>
              </a:ext>
            </a:extLst>
          </p:cNvPr>
          <p:cNvSpPr txBox="1"/>
          <p:nvPr/>
        </p:nvSpPr>
        <p:spPr>
          <a:xfrm>
            <a:off x="249980" y="1348502"/>
            <a:ext cx="4565421" cy="3139321"/>
          </a:xfrm>
          <a:prstGeom prst="rect">
            <a:avLst/>
          </a:prstGeom>
          <a:noFill/>
        </p:spPr>
        <p:txBody>
          <a:bodyPr wrap="square" rtlCol="0">
            <a:spAutoFit/>
          </a:bodyPr>
          <a:lstStyle/>
          <a:p>
            <a:pPr marL="285750" indent="-285750">
              <a:buFont typeface="Arial" panose="020B0604020202020204" pitchFamily="34" charset="0"/>
              <a:buChar char="•"/>
            </a:pPr>
            <a:r>
              <a:rPr lang="en-US" dirty="0"/>
              <a:t>A quantum system placed in a cavity can interact coherently with the EM field in the cavity mode</a:t>
            </a:r>
          </a:p>
          <a:p>
            <a:pPr marL="285750" indent="-285750">
              <a:buFont typeface="Arial" panose="020B0604020202020204" pitchFamily="34" charset="0"/>
              <a:buChar char="•"/>
            </a:pPr>
            <a:r>
              <a:rPr lang="en-US" dirty="0"/>
              <a:t>Emission rate into the cavity mode is enhanced on resonance (Purcell effect) by a factor that is called cooperativity</a:t>
            </a:r>
          </a:p>
          <a:p>
            <a:pPr marL="285750" indent="-285750">
              <a:buFont typeface="Arial" panose="020B0604020202020204" pitchFamily="34" charset="0"/>
              <a:buChar char="•"/>
            </a:pPr>
            <a:r>
              <a:rPr lang="en-US" dirty="0"/>
              <a:t>Suppressed emission into cavity mode off-resonance </a:t>
            </a:r>
          </a:p>
          <a:p>
            <a:pPr marL="285750" indent="-285750">
              <a:buFont typeface="Arial" panose="020B0604020202020204" pitchFamily="34" charset="0"/>
              <a:buChar char="•"/>
            </a:pPr>
            <a:r>
              <a:rPr lang="en-US" dirty="0"/>
              <a:t>If cooperativity is high, the quantum system is predominantly interacting with the cavity mode</a:t>
            </a:r>
          </a:p>
        </p:txBody>
      </p:sp>
      <p:sp>
        <p:nvSpPr>
          <p:cNvPr id="9" name="TextBox 8">
            <a:extLst>
              <a:ext uri="{FF2B5EF4-FFF2-40B4-BE49-F238E27FC236}">
                <a16:creationId xmlns:a16="http://schemas.microsoft.com/office/drawing/2014/main" id="{88BB4ECB-E9DF-2892-A385-FD9F46BF9435}"/>
              </a:ext>
            </a:extLst>
          </p:cNvPr>
          <p:cNvSpPr txBox="1"/>
          <p:nvPr/>
        </p:nvSpPr>
        <p:spPr>
          <a:xfrm>
            <a:off x="6197142" y="3310544"/>
            <a:ext cx="4265267" cy="338554"/>
          </a:xfrm>
          <a:prstGeom prst="rect">
            <a:avLst/>
          </a:prstGeom>
          <a:noFill/>
        </p:spPr>
        <p:txBody>
          <a:bodyPr wrap="square">
            <a:spAutoFit/>
          </a:bodyPr>
          <a:lstStyle/>
          <a:p>
            <a:r>
              <a:rPr lang="en-US" sz="1600" dirty="0">
                <a:solidFill>
                  <a:schemeClr val="bg2">
                    <a:lumMod val="50000"/>
                  </a:schemeClr>
                </a:solidFill>
              </a:rPr>
              <a:t>H. MABUCHI AND A. C. DOHERTY, Science (2002) </a:t>
            </a:r>
          </a:p>
        </p:txBody>
      </p:sp>
      <p:sp>
        <p:nvSpPr>
          <p:cNvPr id="10" name="TextBox 9">
            <a:extLst>
              <a:ext uri="{FF2B5EF4-FFF2-40B4-BE49-F238E27FC236}">
                <a16:creationId xmlns:a16="http://schemas.microsoft.com/office/drawing/2014/main" id="{64C78659-7B9B-2EFF-C276-A95D42982867}"/>
              </a:ext>
            </a:extLst>
          </p:cNvPr>
          <p:cNvSpPr txBox="1"/>
          <p:nvPr/>
        </p:nvSpPr>
        <p:spPr>
          <a:xfrm>
            <a:off x="139863" y="6056742"/>
            <a:ext cx="1453830" cy="646331"/>
          </a:xfrm>
          <a:prstGeom prst="rect">
            <a:avLst/>
          </a:prstGeom>
          <a:noFill/>
        </p:spPr>
        <p:txBody>
          <a:bodyPr wrap="square" rtlCol="0">
            <a:spAutoFit/>
          </a:bodyPr>
          <a:lstStyle/>
          <a:p>
            <a:r>
              <a:rPr lang="en-US" dirty="0">
                <a:solidFill>
                  <a:srgbClr val="0033CC"/>
                </a:solidFill>
              </a:rPr>
              <a:t>Purcell factor:</a:t>
            </a:r>
          </a:p>
        </p:txBody>
      </p:sp>
      <p:pic>
        <p:nvPicPr>
          <p:cNvPr id="12" name="Picture 11">
            <a:extLst>
              <a:ext uri="{FF2B5EF4-FFF2-40B4-BE49-F238E27FC236}">
                <a16:creationId xmlns:a16="http://schemas.microsoft.com/office/drawing/2014/main" id="{09E753AE-762F-9177-6476-7730772E66A0}"/>
              </a:ext>
            </a:extLst>
          </p:cNvPr>
          <p:cNvPicPr>
            <a:picLocks noChangeAspect="1"/>
          </p:cNvPicPr>
          <p:nvPr/>
        </p:nvPicPr>
        <p:blipFill rotWithShape="1">
          <a:blip r:embed="rId3"/>
          <a:srcRect r="569"/>
          <a:stretch/>
        </p:blipFill>
        <p:spPr>
          <a:xfrm>
            <a:off x="694616" y="5140165"/>
            <a:ext cx="4508125" cy="962025"/>
          </a:xfrm>
          <a:prstGeom prst="rect">
            <a:avLst/>
          </a:prstGeom>
        </p:spPr>
      </p:pic>
      <p:pic>
        <p:nvPicPr>
          <p:cNvPr id="14" name="Picture 13">
            <a:extLst>
              <a:ext uri="{FF2B5EF4-FFF2-40B4-BE49-F238E27FC236}">
                <a16:creationId xmlns:a16="http://schemas.microsoft.com/office/drawing/2014/main" id="{5B02275F-113D-6E3A-BB43-B93B952F1B18}"/>
              </a:ext>
            </a:extLst>
          </p:cNvPr>
          <p:cNvPicPr>
            <a:picLocks noChangeAspect="1"/>
          </p:cNvPicPr>
          <p:nvPr/>
        </p:nvPicPr>
        <p:blipFill rotWithShape="1">
          <a:blip r:embed="rId4"/>
          <a:srcRect r="2429"/>
          <a:stretch/>
        </p:blipFill>
        <p:spPr>
          <a:xfrm>
            <a:off x="1395888" y="6114143"/>
            <a:ext cx="2538005" cy="546795"/>
          </a:xfrm>
          <a:prstGeom prst="rect">
            <a:avLst/>
          </a:prstGeom>
        </p:spPr>
      </p:pic>
      <p:pic>
        <p:nvPicPr>
          <p:cNvPr id="21506" name="Picture 2" descr="Photon-mediated interactions between quantum emitters in a diamond  nanocavity">
            <a:extLst>
              <a:ext uri="{FF2B5EF4-FFF2-40B4-BE49-F238E27FC236}">
                <a16:creationId xmlns:a16="http://schemas.microsoft.com/office/drawing/2014/main" id="{327E1D26-5187-6DF7-1671-6499361C356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8255" b="48489"/>
          <a:stretch/>
        </p:blipFill>
        <p:spPr bwMode="auto">
          <a:xfrm>
            <a:off x="6032409" y="3802704"/>
            <a:ext cx="5517647" cy="30896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6C23B54-D627-57E5-377A-68443ACBDFCA}"/>
              </a:ext>
            </a:extLst>
          </p:cNvPr>
          <p:cNvSpPr txBox="1"/>
          <p:nvPr/>
        </p:nvSpPr>
        <p:spPr>
          <a:xfrm>
            <a:off x="8880864" y="6518407"/>
            <a:ext cx="2623219" cy="369332"/>
          </a:xfrm>
          <a:prstGeom prst="rect">
            <a:avLst/>
          </a:prstGeom>
          <a:noFill/>
        </p:spPr>
        <p:txBody>
          <a:bodyPr wrap="none" rtlCol="0">
            <a:spAutoFit/>
          </a:bodyPr>
          <a:lstStyle/>
          <a:p>
            <a:r>
              <a:rPr lang="en-US" dirty="0" err="1"/>
              <a:t>Lukin</a:t>
            </a:r>
            <a:r>
              <a:rPr lang="en-US" dirty="0"/>
              <a:t> et al, Science (2018)</a:t>
            </a:r>
          </a:p>
        </p:txBody>
      </p:sp>
      <p:pic>
        <p:nvPicPr>
          <p:cNvPr id="17" name="Picture 16">
            <a:extLst>
              <a:ext uri="{FF2B5EF4-FFF2-40B4-BE49-F238E27FC236}">
                <a16:creationId xmlns:a16="http://schemas.microsoft.com/office/drawing/2014/main" id="{87B4A5E4-C6A7-D795-1F34-47F12D4D5BB9}"/>
              </a:ext>
            </a:extLst>
          </p:cNvPr>
          <p:cNvPicPr>
            <a:picLocks noChangeAspect="1"/>
          </p:cNvPicPr>
          <p:nvPr/>
        </p:nvPicPr>
        <p:blipFill>
          <a:blip r:embed="rId6"/>
          <a:stretch>
            <a:fillRect/>
          </a:stretch>
        </p:blipFill>
        <p:spPr>
          <a:xfrm>
            <a:off x="1593693" y="4374175"/>
            <a:ext cx="1042166" cy="708673"/>
          </a:xfrm>
          <a:prstGeom prst="rect">
            <a:avLst/>
          </a:prstGeom>
        </p:spPr>
      </p:pic>
      <p:sp>
        <p:nvSpPr>
          <p:cNvPr id="18" name="TextBox 17">
            <a:extLst>
              <a:ext uri="{FF2B5EF4-FFF2-40B4-BE49-F238E27FC236}">
                <a16:creationId xmlns:a16="http://schemas.microsoft.com/office/drawing/2014/main" id="{191DE385-EAF5-26C9-9DC9-9BFDE8FDEBBD}"/>
              </a:ext>
            </a:extLst>
          </p:cNvPr>
          <p:cNvSpPr txBox="1"/>
          <p:nvPr/>
        </p:nvSpPr>
        <p:spPr>
          <a:xfrm>
            <a:off x="89665" y="4659153"/>
            <a:ext cx="1271758" cy="369332"/>
          </a:xfrm>
          <a:prstGeom prst="rect">
            <a:avLst/>
          </a:prstGeom>
          <a:noFill/>
        </p:spPr>
        <p:txBody>
          <a:bodyPr wrap="none" rtlCol="0">
            <a:spAutoFit/>
          </a:bodyPr>
          <a:lstStyle/>
          <a:p>
            <a:r>
              <a:rPr lang="en-US" dirty="0">
                <a:solidFill>
                  <a:srgbClr val="0033CC"/>
                </a:solidFill>
              </a:rPr>
              <a:t>Interaction:</a:t>
            </a:r>
          </a:p>
        </p:txBody>
      </p:sp>
      <p:sp>
        <p:nvSpPr>
          <p:cNvPr id="20" name="TextBox 19">
            <a:extLst>
              <a:ext uri="{FF2B5EF4-FFF2-40B4-BE49-F238E27FC236}">
                <a16:creationId xmlns:a16="http://schemas.microsoft.com/office/drawing/2014/main" id="{E83A6BF4-733A-A02E-BFED-FCE9F69C8D43}"/>
              </a:ext>
            </a:extLst>
          </p:cNvPr>
          <p:cNvSpPr txBox="1"/>
          <p:nvPr/>
        </p:nvSpPr>
        <p:spPr>
          <a:xfrm>
            <a:off x="6065" y="5140165"/>
            <a:ext cx="1503489" cy="369332"/>
          </a:xfrm>
          <a:prstGeom prst="rect">
            <a:avLst/>
          </a:prstGeom>
          <a:noFill/>
        </p:spPr>
        <p:txBody>
          <a:bodyPr wrap="none" rtlCol="0">
            <a:spAutoFit/>
          </a:bodyPr>
          <a:lstStyle/>
          <a:p>
            <a:r>
              <a:rPr lang="en-US" dirty="0">
                <a:solidFill>
                  <a:srgbClr val="0033CC"/>
                </a:solidFill>
              </a:rPr>
              <a:t>Cooperativity:</a:t>
            </a:r>
          </a:p>
        </p:txBody>
      </p:sp>
    </p:spTree>
    <p:extLst>
      <p:ext uri="{BB962C8B-B14F-4D97-AF65-F5344CB8AC3E}">
        <p14:creationId xmlns:p14="http://schemas.microsoft.com/office/powerpoint/2010/main" val="1039515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95BA7-8A99-4D85-949F-A38CE7704B1F}"/>
              </a:ext>
            </a:extLst>
          </p:cNvPr>
          <p:cNvSpPr>
            <a:spLocks noGrp="1"/>
          </p:cNvSpPr>
          <p:nvPr>
            <p:ph type="title"/>
          </p:nvPr>
        </p:nvSpPr>
        <p:spPr>
          <a:xfrm>
            <a:off x="866779" y="0"/>
            <a:ext cx="8671925" cy="1245476"/>
          </a:xfrm>
        </p:spPr>
        <p:txBody>
          <a:bodyPr>
            <a:normAutofit/>
          </a:bodyPr>
          <a:lstStyle/>
          <a:p>
            <a:r>
              <a:rPr lang="en-US" dirty="0" err="1"/>
              <a:t>Microresonators</a:t>
            </a:r>
            <a:endParaRPr lang="en-US" dirty="0"/>
          </a:p>
        </p:txBody>
      </p:sp>
      <p:pic>
        <p:nvPicPr>
          <p:cNvPr id="3" name="Picture 2">
            <a:extLst>
              <a:ext uri="{FF2B5EF4-FFF2-40B4-BE49-F238E27FC236}">
                <a16:creationId xmlns:a16="http://schemas.microsoft.com/office/drawing/2014/main" id="{F576DE32-3BD6-A0BE-2228-357E295FBE56}"/>
              </a:ext>
            </a:extLst>
          </p:cNvPr>
          <p:cNvPicPr>
            <a:picLocks noChangeAspect="1"/>
          </p:cNvPicPr>
          <p:nvPr/>
        </p:nvPicPr>
        <p:blipFill>
          <a:blip r:embed="rId2"/>
          <a:stretch>
            <a:fillRect/>
          </a:stretch>
        </p:blipFill>
        <p:spPr>
          <a:xfrm>
            <a:off x="326112" y="1888759"/>
            <a:ext cx="4171950" cy="1962150"/>
          </a:xfrm>
          <a:prstGeom prst="rect">
            <a:avLst/>
          </a:prstGeom>
        </p:spPr>
      </p:pic>
      <p:pic>
        <p:nvPicPr>
          <p:cNvPr id="24578" name="Picture 2" descr="Home | Weizmann Quantum Optics">
            <a:extLst>
              <a:ext uri="{FF2B5EF4-FFF2-40B4-BE49-F238E27FC236}">
                <a16:creationId xmlns:a16="http://schemas.microsoft.com/office/drawing/2014/main" id="{F8BD628C-E0DF-9469-1443-C8AC580F05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260" y="3972120"/>
            <a:ext cx="3565811" cy="2855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B1F91B9-D606-5998-B8E3-BE0E5B170D00}"/>
              </a:ext>
            </a:extLst>
          </p:cNvPr>
          <p:cNvPicPr>
            <a:picLocks noChangeAspect="1"/>
          </p:cNvPicPr>
          <p:nvPr/>
        </p:nvPicPr>
        <p:blipFill rotWithShape="1">
          <a:blip r:embed="rId4"/>
          <a:srcRect b="67002"/>
          <a:stretch/>
        </p:blipFill>
        <p:spPr>
          <a:xfrm>
            <a:off x="5470448" y="1888759"/>
            <a:ext cx="4446984" cy="2262976"/>
          </a:xfrm>
          <a:prstGeom prst="rect">
            <a:avLst/>
          </a:prstGeom>
        </p:spPr>
      </p:pic>
      <p:sp>
        <p:nvSpPr>
          <p:cNvPr id="7" name="TextBox 6">
            <a:extLst>
              <a:ext uri="{FF2B5EF4-FFF2-40B4-BE49-F238E27FC236}">
                <a16:creationId xmlns:a16="http://schemas.microsoft.com/office/drawing/2014/main" id="{154F2CE1-3543-99DD-75A2-AE67BF12353E}"/>
              </a:ext>
            </a:extLst>
          </p:cNvPr>
          <p:cNvSpPr txBox="1"/>
          <p:nvPr/>
        </p:nvSpPr>
        <p:spPr>
          <a:xfrm>
            <a:off x="5881105" y="4553910"/>
            <a:ext cx="4311630" cy="369332"/>
          </a:xfrm>
          <a:prstGeom prst="rect">
            <a:avLst/>
          </a:prstGeom>
          <a:noFill/>
        </p:spPr>
        <p:txBody>
          <a:bodyPr wrap="none" rtlCol="0">
            <a:spAutoFit/>
          </a:bodyPr>
          <a:lstStyle/>
          <a:p>
            <a:r>
              <a:rPr lang="en-US" dirty="0"/>
              <a:t>Barak Dayan and Jeff Kimble, Science (2008)</a:t>
            </a:r>
          </a:p>
        </p:txBody>
      </p:sp>
    </p:spTree>
    <p:extLst>
      <p:ext uri="{BB962C8B-B14F-4D97-AF65-F5344CB8AC3E}">
        <p14:creationId xmlns:p14="http://schemas.microsoft.com/office/powerpoint/2010/main" val="36583414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95BA7-8A99-4D85-949F-A38CE7704B1F}"/>
              </a:ext>
            </a:extLst>
          </p:cNvPr>
          <p:cNvSpPr>
            <a:spLocks noGrp="1"/>
          </p:cNvSpPr>
          <p:nvPr>
            <p:ph type="title"/>
          </p:nvPr>
        </p:nvSpPr>
        <p:spPr>
          <a:xfrm>
            <a:off x="866779" y="0"/>
            <a:ext cx="8671925" cy="1245476"/>
          </a:xfrm>
        </p:spPr>
        <p:txBody>
          <a:bodyPr>
            <a:normAutofit/>
          </a:bodyPr>
          <a:lstStyle/>
          <a:p>
            <a:r>
              <a:rPr lang="en-US" dirty="0" err="1"/>
              <a:t>Microresonators</a:t>
            </a:r>
            <a:endParaRPr lang="en-US" dirty="0"/>
          </a:p>
        </p:txBody>
      </p:sp>
      <p:pic>
        <p:nvPicPr>
          <p:cNvPr id="8" name="Picture 7">
            <a:extLst>
              <a:ext uri="{FF2B5EF4-FFF2-40B4-BE49-F238E27FC236}">
                <a16:creationId xmlns:a16="http://schemas.microsoft.com/office/drawing/2014/main" id="{F53D2744-B94A-2AD6-E1A9-9870534DF750}"/>
              </a:ext>
            </a:extLst>
          </p:cNvPr>
          <p:cNvPicPr>
            <a:picLocks noChangeAspect="1"/>
          </p:cNvPicPr>
          <p:nvPr/>
        </p:nvPicPr>
        <p:blipFill>
          <a:blip r:embed="rId2"/>
          <a:stretch>
            <a:fillRect/>
          </a:stretch>
        </p:blipFill>
        <p:spPr>
          <a:xfrm>
            <a:off x="304333" y="1245476"/>
            <a:ext cx="5275189" cy="2924799"/>
          </a:xfrm>
          <a:prstGeom prst="rect">
            <a:avLst/>
          </a:prstGeom>
        </p:spPr>
      </p:pic>
      <p:pic>
        <p:nvPicPr>
          <p:cNvPr id="10" name="Picture 9">
            <a:extLst>
              <a:ext uri="{FF2B5EF4-FFF2-40B4-BE49-F238E27FC236}">
                <a16:creationId xmlns:a16="http://schemas.microsoft.com/office/drawing/2014/main" id="{9AA9BFA0-EA75-3F39-A43E-1FC9B492A23C}"/>
              </a:ext>
            </a:extLst>
          </p:cNvPr>
          <p:cNvPicPr>
            <a:picLocks noChangeAspect="1"/>
          </p:cNvPicPr>
          <p:nvPr/>
        </p:nvPicPr>
        <p:blipFill>
          <a:blip r:embed="rId3"/>
          <a:stretch>
            <a:fillRect/>
          </a:stretch>
        </p:blipFill>
        <p:spPr>
          <a:xfrm>
            <a:off x="5670250" y="1245476"/>
            <a:ext cx="6060170" cy="5056454"/>
          </a:xfrm>
          <a:prstGeom prst="rect">
            <a:avLst/>
          </a:prstGeom>
        </p:spPr>
      </p:pic>
      <p:sp>
        <p:nvSpPr>
          <p:cNvPr id="4" name="TextBox 3">
            <a:extLst>
              <a:ext uri="{FF2B5EF4-FFF2-40B4-BE49-F238E27FC236}">
                <a16:creationId xmlns:a16="http://schemas.microsoft.com/office/drawing/2014/main" id="{21137FC4-FF6F-2CCD-1880-5C4201073E6A}"/>
              </a:ext>
            </a:extLst>
          </p:cNvPr>
          <p:cNvSpPr txBox="1"/>
          <p:nvPr/>
        </p:nvSpPr>
        <p:spPr>
          <a:xfrm>
            <a:off x="461580" y="5012359"/>
            <a:ext cx="4820889" cy="1323439"/>
          </a:xfrm>
          <a:prstGeom prst="rect">
            <a:avLst/>
          </a:prstGeom>
          <a:noFill/>
        </p:spPr>
        <p:txBody>
          <a:bodyPr wrap="square" rtlCol="0">
            <a:spAutoFit/>
          </a:bodyPr>
          <a:lstStyle/>
          <a:p>
            <a:r>
              <a:rPr lang="en-US" sz="2000" dirty="0">
                <a:solidFill>
                  <a:srgbClr val="0033CC"/>
                </a:solidFill>
              </a:rPr>
              <a:t>Strong four-wave mixing in the resonator generates a series of coherent sidebands; ultrashort pulses are produced at the repetition rate = roundtrip time</a:t>
            </a:r>
          </a:p>
        </p:txBody>
      </p:sp>
      <p:sp>
        <p:nvSpPr>
          <p:cNvPr id="5" name="TextBox 4">
            <a:extLst>
              <a:ext uri="{FF2B5EF4-FFF2-40B4-BE49-F238E27FC236}">
                <a16:creationId xmlns:a16="http://schemas.microsoft.com/office/drawing/2014/main" id="{61E5CBB6-A316-CED8-8F79-FCC61956496D}"/>
              </a:ext>
            </a:extLst>
          </p:cNvPr>
          <p:cNvSpPr txBox="1"/>
          <p:nvPr/>
        </p:nvSpPr>
        <p:spPr>
          <a:xfrm>
            <a:off x="6032409" y="6488668"/>
            <a:ext cx="3176319" cy="369332"/>
          </a:xfrm>
          <a:prstGeom prst="rect">
            <a:avLst/>
          </a:prstGeom>
          <a:noFill/>
        </p:spPr>
        <p:txBody>
          <a:bodyPr wrap="none" rtlCol="0">
            <a:spAutoFit/>
          </a:bodyPr>
          <a:lstStyle/>
          <a:p>
            <a:r>
              <a:rPr lang="en-US" dirty="0" err="1"/>
              <a:t>Kippenberg</a:t>
            </a:r>
            <a:r>
              <a:rPr lang="en-US" dirty="0"/>
              <a:t> et al., Science, 2011</a:t>
            </a:r>
          </a:p>
        </p:txBody>
      </p:sp>
    </p:spTree>
    <p:extLst>
      <p:ext uri="{BB962C8B-B14F-4D97-AF65-F5344CB8AC3E}">
        <p14:creationId xmlns:p14="http://schemas.microsoft.com/office/powerpoint/2010/main" val="8878884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95BA7-8A99-4D85-949F-A38CE7704B1F}"/>
              </a:ext>
            </a:extLst>
          </p:cNvPr>
          <p:cNvSpPr>
            <a:spLocks noGrp="1"/>
          </p:cNvSpPr>
          <p:nvPr>
            <p:ph type="title"/>
          </p:nvPr>
        </p:nvSpPr>
        <p:spPr>
          <a:xfrm>
            <a:off x="866779" y="0"/>
            <a:ext cx="8671925" cy="1245476"/>
          </a:xfrm>
        </p:spPr>
        <p:txBody>
          <a:bodyPr>
            <a:normAutofit/>
          </a:bodyPr>
          <a:lstStyle/>
          <a:p>
            <a:r>
              <a:rPr lang="en-US" dirty="0"/>
              <a:t>Shining light through a wall</a:t>
            </a:r>
          </a:p>
        </p:txBody>
      </p:sp>
      <p:sp>
        <p:nvSpPr>
          <p:cNvPr id="3" name="AutoShape 2" descr="The concept of the light-shining-through-walls experiments. The γ... |  Download Scientific Diagram">
            <a:extLst>
              <a:ext uri="{FF2B5EF4-FFF2-40B4-BE49-F238E27FC236}">
                <a16:creationId xmlns:a16="http://schemas.microsoft.com/office/drawing/2014/main" id="{B111373B-32CC-82F8-DD47-6D971B9FE72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6628" name="Picture 4" descr="OSQAR experiment sheds light on a hidden sector of CERN's scientific  heritage | EP News">
            <a:extLst>
              <a:ext uri="{FF2B5EF4-FFF2-40B4-BE49-F238E27FC236}">
                <a16:creationId xmlns:a16="http://schemas.microsoft.com/office/drawing/2014/main" id="{E848E11A-DA90-C3C7-B34C-B1E830407E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858" y="1887478"/>
            <a:ext cx="4877006" cy="169392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DB67BC8-FAB8-8DC0-B055-A3406D620FF8}"/>
              </a:ext>
            </a:extLst>
          </p:cNvPr>
          <p:cNvSpPr txBox="1"/>
          <p:nvPr/>
        </p:nvSpPr>
        <p:spPr>
          <a:xfrm>
            <a:off x="6986278" y="2551899"/>
            <a:ext cx="4681153" cy="369332"/>
          </a:xfrm>
          <a:prstGeom prst="rect">
            <a:avLst/>
          </a:prstGeom>
          <a:noFill/>
        </p:spPr>
        <p:txBody>
          <a:bodyPr wrap="none" rtlCol="0">
            <a:spAutoFit/>
          </a:bodyPr>
          <a:lstStyle/>
          <a:p>
            <a:r>
              <a:rPr lang="en-US" dirty="0">
                <a:solidFill>
                  <a:srgbClr val="0033CC"/>
                </a:solidFill>
              </a:rPr>
              <a:t>OSQAR at CERN – built with spare LHC magnets</a:t>
            </a:r>
          </a:p>
        </p:txBody>
      </p:sp>
      <p:pic>
        <p:nvPicPr>
          <p:cNvPr id="26630" name="Picture 6">
            <a:extLst>
              <a:ext uri="{FF2B5EF4-FFF2-40B4-BE49-F238E27FC236}">
                <a16:creationId xmlns:a16="http://schemas.microsoft.com/office/drawing/2014/main" id="{6B3EEB8F-C96D-0584-0274-FAFC4EA0BF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3110" y="3348414"/>
            <a:ext cx="5268890" cy="3509586"/>
          </a:xfrm>
          <a:prstGeom prst="rect">
            <a:avLst/>
          </a:prstGeom>
          <a:noFill/>
          <a:extLst>
            <a:ext uri="{909E8E84-426E-40DD-AFC4-6F175D3DCCD1}">
              <a14:hiddenFill xmlns:a14="http://schemas.microsoft.com/office/drawing/2010/main">
                <a:solidFill>
                  <a:srgbClr val="FFFFFF"/>
                </a:solidFill>
              </a14:hiddenFill>
            </a:ext>
          </a:extLst>
        </p:spPr>
      </p:pic>
      <p:pic>
        <p:nvPicPr>
          <p:cNvPr id="26632" name="Picture 8" descr="Fig. 4.">
            <a:extLst>
              <a:ext uri="{FF2B5EF4-FFF2-40B4-BE49-F238E27FC236}">
                <a16:creationId xmlns:a16="http://schemas.microsoft.com/office/drawing/2014/main" id="{DB865CE8-9CB1-1097-76D2-A13D8BF02C8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5380"/>
          <a:stretch/>
        </p:blipFill>
        <p:spPr bwMode="auto">
          <a:xfrm>
            <a:off x="393263" y="4228103"/>
            <a:ext cx="6048375" cy="1950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05571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95BA7-8A99-4D85-949F-A38CE7704B1F}"/>
              </a:ext>
            </a:extLst>
          </p:cNvPr>
          <p:cNvSpPr>
            <a:spLocks noGrp="1"/>
          </p:cNvSpPr>
          <p:nvPr>
            <p:ph type="title"/>
          </p:nvPr>
        </p:nvSpPr>
        <p:spPr>
          <a:xfrm>
            <a:off x="866779" y="0"/>
            <a:ext cx="8671925" cy="1245476"/>
          </a:xfrm>
        </p:spPr>
        <p:txBody>
          <a:bodyPr>
            <a:normAutofit/>
          </a:bodyPr>
          <a:lstStyle/>
          <a:p>
            <a:r>
              <a:rPr lang="en-US" dirty="0"/>
              <a:t>Non-planar cavities</a:t>
            </a:r>
          </a:p>
        </p:txBody>
      </p:sp>
      <p:pic>
        <p:nvPicPr>
          <p:cNvPr id="23554" name="Picture 2" descr="NPRO (or MISER) laser setup">
            <a:extLst>
              <a:ext uri="{FF2B5EF4-FFF2-40B4-BE49-F238E27FC236}">
                <a16:creationId xmlns:a16="http://schemas.microsoft.com/office/drawing/2014/main" id="{02D5F5B2-4E41-7FFE-C0DD-E2F6E9BA95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9169" y="2162387"/>
            <a:ext cx="2519535" cy="217834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AD77FDF-F6BE-38C5-F96D-DC28A30A6126}"/>
              </a:ext>
            </a:extLst>
          </p:cNvPr>
          <p:cNvSpPr txBox="1"/>
          <p:nvPr/>
        </p:nvSpPr>
        <p:spPr>
          <a:xfrm>
            <a:off x="6691896" y="6028297"/>
            <a:ext cx="6094902" cy="646331"/>
          </a:xfrm>
          <a:prstGeom prst="rect">
            <a:avLst/>
          </a:prstGeom>
          <a:noFill/>
        </p:spPr>
        <p:txBody>
          <a:bodyPr wrap="square">
            <a:spAutoFit/>
          </a:bodyPr>
          <a:lstStyle/>
          <a:p>
            <a:r>
              <a:rPr lang="en-US" b="0" i="0" dirty="0">
                <a:solidFill>
                  <a:srgbClr val="222222"/>
                </a:solidFill>
                <a:effectLst/>
                <a:latin typeface="Open Sans" panose="020B0606030504020204" pitchFamily="34" charset="0"/>
              </a:rPr>
              <a:t>T. J. Kane and R. L. Byer, “Monolithic, unidirectional single-mode ring laser”, Opt. Lett. 10 (2), 65 (1985)</a:t>
            </a:r>
            <a:endParaRPr lang="en-US" dirty="0"/>
          </a:p>
        </p:txBody>
      </p:sp>
      <p:pic>
        <p:nvPicPr>
          <p:cNvPr id="23556" name="Picture 4" descr="figure: Fig. 4.">
            <a:extLst>
              <a:ext uri="{FF2B5EF4-FFF2-40B4-BE49-F238E27FC236}">
                <a16:creationId xmlns:a16="http://schemas.microsoft.com/office/drawing/2014/main" id="{85ED2F3A-9B1A-ACB7-D016-41F7615E9B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633" y="1724788"/>
            <a:ext cx="4762500" cy="21812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58B79C5-594D-5FC6-061F-FD77FCB40FBC}"/>
              </a:ext>
            </a:extLst>
          </p:cNvPr>
          <p:cNvSpPr txBox="1"/>
          <p:nvPr/>
        </p:nvSpPr>
        <p:spPr>
          <a:xfrm>
            <a:off x="7196787" y="1079189"/>
            <a:ext cx="3883459" cy="707886"/>
          </a:xfrm>
          <a:prstGeom prst="rect">
            <a:avLst/>
          </a:prstGeom>
          <a:noFill/>
        </p:spPr>
        <p:txBody>
          <a:bodyPr wrap="square" rtlCol="0">
            <a:spAutoFit/>
          </a:bodyPr>
          <a:lstStyle/>
          <a:p>
            <a:r>
              <a:rPr lang="en-US" sz="2000" dirty="0">
                <a:solidFill>
                  <a:srgbClr val="0033CC"/>
                </a:solidFill>
              </a:rPr>
              <a:t>NPRO: a single crystal serves as a non-planar cavity and gain medium</a:t>
            </a:r>
          </a:p>
        </p:txBody>
      </p:sp>
      <p:sp>
        <p:nvSpPr>
          <p:cNvPr id="9" name="TextBox 8">
            <a:extLst>
              <a:ext uri="{FF2B5EF4-FFF2-40B4-BE49-F238E27FC236}">
                <a16:creationId xmlns:a16="http://schemas.microsoft.com/office/drawing/2014/main" id="{FB08B99C-3930-D842-5F87-9A834AE3750B}"/>
              </a:ext>
            </a:extLst>
          </p:cNvPr>
          <p:cNvSpPr txBox="1"/>
          <p:nvPr/>
        </p:nvSpPr>
        <p:spPr>
          <a:xfrm>
            <a:off x="1065703" y="6305296"/>
            <a:ext cx="3348415" cy="369332"/>
          </a:xfrm>
          <a:prstGeom prst="rect">
            <a:avLst/>
          </a:prstGeom>
          <a:noFill/>
        </p:spPr>
        <p:txBody>
          <a:bodyPr wrap="square">
            <a:spAutoFit/>
          </a:bodyPr>
          <a:lstStyle/>
          <a:p>
            <a:r>
              <a:rPr lang="en-US" dirty="0"/>
              <a:t>Willke et al., Optics Letters, 2017</a:t>
            </a:r>
          </a:p>
        </p:txBody>
      </p:sp>
      <p:sp>
        <p:nvSpPr>
          <p:cNvPr id="7" name="TextBox 6">
            <a:extLst>
              <a:ext uri="{FF2B5EF4-FFF2-40B4-BE49-F238E27FC236}">
                <a16:creationId xmlns:a16="http://schemas.microsoft.com/office/drawing/2014/main" id="{A7523071-DC9A-080A-CA42-B31F34094005}"/>
              </a:ext>
            </a:extLst>
          </p:cNvPr>
          <p:cNvSpPr txBox="1"/>
          <p:nvPr/>
        </p:nvSpPr>
        <p:spPr>
          <a:xfrm>
            <a:off x="749941" y="1138066"/>
            <a:ext cx="5058802" cy="646331"/>
          </a:xfrm>
          <a:prstGeom prst="rect">
            <a:avLst/>
          </a:prstGeom>
          <a:noFill/>
        </p:spPr>
        <p:txBody>
          <a:bodyPr wrap="square" rtlCol="0">
            <a:spAutoFit/>
          </a:bodyPr>
          <a:lstStyle/>
          <a:p>
            <a:r>
              <a:rPr lang="en-US" dirty="0"/>
              <a:t>Non-planar mirror arrangement rotates the mode as it travels through the cavity</a:t>
            </a:r>
          </a:p>
        </p:txBody>
      </p:sp>
      <p:sp>
        <p:nvSpPr>
          <p:cNvPr id="8" name="AutoShape 6" descr="figure: Fig. 5.">
            <a:extLst>
              <a:ext uri="{FF2B5EF4-FFF2-40B4-BE49-F238E27FC236}">
                <a16:creationId xmlns:a16="http://schemas.microsoft.com/office/drawing/2014/main" id="{0793F849-6753-F74E-6190-EC547F32E6D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B64ED14F-4D20-F1F6-921C-BCF34C4640E3}"/>
              </a:ext>
            </a:extLst>
          </p:cNvPr>
          <p:cNvPicPr>
            <a:picLocks noChangeAspect="1"/>
          </p:cNvPicPr>
          <p:nvPr/>
        </p:nvPicPr>
        <p:blipFill>
          <a:blip r:embed="rId4"/>
          <a:stretch>
            <a:fillRect/>
          </a:stretch>
        </p:blipFill>
        <p:spPr>
          <a:xfrm>
            <a:off x="440241" y="3979737"/>
            <a:ext cx="4762500" cy="2371725"/>
          </a:xfrm>
          <a:prstGeom prst="rect">
            <a:avLst/>
          </a:prstGeom>
        </p:spPr>
      </p:pic>
      <p:sp>
        <p:nvSpPr>
          <p:cNvPr id="11" name="TextBox 10">
            <a:extLst>
              <a:ext uri="{FF2B5EF4-FFF2-40B4-BE49-F238E27FC236}">
                <a16:creationId xmlns:a16="http://schemas.microsoft.com/office/drawing/2014/main" id="{4FE01BB4-6C86-7604-905E-CB8EBF836E8B}"/>
              </a:ext>
            </a:extLst>
          </p:cNvPr>
          <p:cNvSpPr txBox="1"/>
          <p:nvPr/>
        </p:nvSpPr>
        <p:spPr>
          <a:xfrm>
            <a:off x="7084955" y="5283653"/>
            <a:ext cx="4449551" cy="369332"/>
          </a:xfrm>
          <a:prstGeom prst="rect">
            <a:avLst/>
          </a:prstGeom>
          <a:noFill/>
        </p:spPr>
        <p:txBody>
          <a:bodyPr wrap="none" rtlCol="0">
            <a:spAutoFit/>
          </a:bodyPr>
          <a:lstStyle/>
          <a:p>
            <a:r>
              <a:rPr lang="en-US" dirty="0"/>
              <a:t>Very low-noise robust laser, used e.g. by LIGO</a:t>
            </a:r>
          </a:p>
        </p:txBody>
      </p:sp>
      <p:sp>
        <p:nvSpPr>
          <p:cNvPr id="12" name="Arrow: Down 11">
            <a:extLst>
              <a:ext uri="{FF2B5EF4-FFF2-40B4-BE49-F238E27FC236}">
                <a16:creationId xmlns:a16="http://schemas.microsoft.com/office/drawing/2014/main" id="{056ED59B-E851-BF70-A2C8-F2EA0E16B469}"/>
              </a:ext>
            </a:extLst>
          </p:cNvPr>
          <p:cNvSpPr/>
          <p:nvPr/>
        </p:nvSpPr>
        <p:spPr>
          <a:xfrm>
            <a:off x="9434547" y="2723003"/>
            <a:ext cx="235726" cy="8030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BFD089C-4E7A-C1F6-030C-B171AE41C546}"/>
              </a:ext>
            </a:extLst>
          </p:cNvPr>
          <p:cNvSpPr txBox="1"/>
          <p:nvPr/>
        </p:nvSpPr>
        <p:spPr>
          <a:xfrm>
            <a:off x="9695489" y="2049010"/>
            <a:ext cx="2390162" cy="2031325"/>
          </a:xfrm>
          <a:prstGeom prst="rect">
            <a:avLst/>
          </a:prstGeom>
          <a:noFill/>
        </p:spPr>
        <p:txBody>
          <a:bodyPr wrap="square" rtlCol="0">
            <a:spAutoFit/>
          </a:bodyPr>
          <a:lstStyle/>
          <a:p>
            <a:r>
              <a:rPr lang="en-US" dirty="0"/>
              <a:t>Magnetic field induces Faraday rotation of polarization; </a:t>
            </a:r>
          </a:p>
          <a:p>
            <a:r>
              <a:rPr lang="en-US" dirty="0"/>
              <a:t>polarization dependence of loss selects one propagation direction</a:t>
            </a:r>
          </a:p>
        </p:txBody>
      </p:sp>
    </p:spTree>
    <p:extLst>
      <p:ext uri="{BB962C8B-B14F-4D97-AF65-F5344CB8AC3E}">
        <p14:creationId xmlns:p14="http://schemas.microsoft.com/office/powerpoint/2010/main" val="18927601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95BA7-8A99-4D85-949F-A38CE7704B1F}"/>
              </a:ext>
            </a:extLst>
          </p:cNvPr>
          <p:cNvSpPr>
            <a:spLocks noGrp="1"/>
          </p:cNvSpPr>
          <p:nvPr>
            <p:ph type="title"/>
          </p:nvPr>
        </p:nvSpPr>
        <p:spPr>
          <a:xfrm>
            <a:off x="866779" y="0"/>
            <a:ext cx="8671925" cy="1245476"/>
          </a:xfrm>
        </p:spPr>
        <p:txBody>
          <a:bodyPr>
            <a:normAutofit/>
          </a:bodyPr>
          <a:lstStyle/>
          <a:p>
            <a:r>
              <a:rPr lang="en-US" dirty="0"/>
              <a:t>High harmonic generation in a cavity</a:t>
            </a:r>
          </a:p>
        </p:txBody>
      </p:sp>
      <p:pic>
        <p:nvPicPr>
          <p:cNvPr id="19458" name="Picture 2" descr="FIGURE 3. Pulse train from an external modelocked femtosecond laser is coupled into an enhancement cavity for high harmonic generation. Matching the cavity to the pulse train resonantly enhances the power of the circulating single pulse, which is focused onto xenon gas to generate high harmonics that are phase coherent with the drive laser.">
            <a:extLst>
              <a:ext uri="{FF2B5EF4-FFF2-40B4-BE49-F238E27FC236}">
                <a16:creationId xmlns:a16="http://schemas.microsoft.com/office/drawing/2014/main" id="{22A73C10-DD96-F9D8-39AB-C03D381711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291" y="1827657"/>
            <a:ext cx="3913300" cy="379031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50D87EE-0DC3-BE4D-250B-99D51A912436}"/>
              </a:ext>
            </a:extLst>
          </p:cNvPr>
          <p:cNvPicPr>
            <a:picLocks noChangeAspect="1"/>
          </p:cNvPicPr>
          <p:nvPr/>
        </p:nvPicPr>
        <p:blipFill>
          <a:blip r:embed="rId3"/>
          <a:stretch>
            <a:fillRect/>
          </a:stretch>
        </p:blipFill>
        <p:spPr>
          <a:xfrm>
            <a:off x="5202741" y="1913177"/>
            <a:ext cx="5823066" cy="3202686"/>
          </a:xfrm>
          <a:prstGeom prst="rect">
            <a:avLst/>
          </a:prstGeom>
        </p:spPr>
      </p:pic>
      <p:sp>
        <p:nvSpPr>
          <p:cNvPr id="4" name="TextBox 3">
            <a:extLst>
              <a:ext uri="{FF2B5EF4-FFF2-40B4-BE49-F238E27FC236}">
                <a16:creationId xmlns:a16="http://schemas.microsoft.com/office/drawing/2014/main" id="{17D4189A-1FF6-F61B-A816-8C00E1A979C7}"/>
              </a:ext>
            </a:extLst>
          </p:cNvPr>
          <p:cNvSpPr txBox="1"/>
          <p:nvPr/>
        </p:nvSpPr>
        <p:spPr>
          <a:xfrm>
            <a:off x="6802083" y="5328518"/>
            <a:ext cx="3283976" cy="369332"/>
          </a:xfrm>
          <a:prstGeom prst="rect">
            <a:avLst/>
          </a:prstGeom>
          <a:noFill/>
        </p:spPr>
        <p:txBody>
          <a:bodyPr wrap="none" rtlCol="0">
            <a:spAutoFit/>
          </a:bodyPr>
          <a:lstStyle/>
          <a:p>
            <a:r>
              <a:rPr lang="en-US" dirty="0"/>
              <a:t>Jun Ye et al, Optics Letters (2008)</a:t>
            </a:r>
          </a:p>
        </p:txBody>
      </p:sp>
      <p:sp>
        <p:nvSpPr>
          <p:cNvPr id="5" name="TextBox 4">
            <a:extLst>
              <a:ext uri="{FF2B5EF4-FFF2-40B4-BE49-F238E27FC236}">
                <a16:creationId xmlns:a16="http://schemas.microsoft.com/office/drawing/2014/main" id="{21B3B107-B002-A042-7024-4F991108EC34}"/>
              </a:ext>
            </a:extLst>
          </p:cNvPr>
          <p:cNvSpPr txBox="1"/>
          <p:nvPr/>
        </p:nvSpPr>
        <p:spPr>
          <a:xfrm>
            <a:off x="967028" y="5697850"/>
            <a:ext cx="1977786" cy="369332"/>
          </a:xfrm>
          <a:prstGeom prst="rect">
            <a:avLst/>
          </a:prstGeom>
          <a:noFill/>
        </p:spPr>
        <p:txBody>
          <a:bodyPr wrap="none" rtlCol="0">
            <a:spAutoFit/>
          </a:bodyPr>
          <a:lstStyle/>
          <a:p>
            <a:r>
              <a:rPr lang="en-US" dirty="0"/>
              <a:t>JILA, Jun </a:t>
            </a:r>
            <a:r>
              <a:rPr lang="en-US" dirty="0" err="1"/>
              <a:t>Ye’s</a:t>
            </a:r>
            <a:r>
              <a:rPr lang="en-US" dirty="0"/>
              <a:t> group</a:t>
            </a:r>
          </a:p>
        </p:txBody>
      </p:sp>
      <p:sp>
        <p:nvSpPr>
          <p:cNvPr id="6" name="TextBox 5">
            <a:extLst>
              <a:ext uri="{FF2B5EF4-FFF2-40B4-BE49-F238E27FC236}">
                <a16:creationId xmlns:a16="http://schemas.microsoft.com/office/drawing/2014/main" id="{FAE731F6-1612-D747-B8D7-F88EE9769A35}"/>
              </a:ext>
            </a:extLst>
          </p:cNvPr>
          <p:cNvSpPr txBox="1"/>
          <p:nvPr/>
        </p:nvSpPr>
        <p:spPr>
          <a:xfrm>
            <a:off x="763095" y="1055366"/>
            <a:ext cx="7834896"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rgbClr val="0033CC"/>
                </a:solidFill>
              </a:rPr>
              <a:t>Cavity increases average power, enables high repetition rate</a:t>
            </a:r>
          </a:p>
          <a:p>
            <a:pPr marL="342900" indent="-342900">
              <a:buFont typeface="Arial" panose="020B0604020202020204" pitchFamily="34" charset="0"/>
              <a:buChar char="•"/>
            </a:pPr>
            <a:r>
              <a:rPr lang="en-US" sz="2000" dirty="0">
                <a:solidFill>
                  <a:srgbClr val="0033CC"/>
                </a:solidFill>
              </a:rPr>
              <a:t>Needs to support pulses – multiple frequencies separated by the FSR </a:t>
            </a:r>
          </a:p>
        </p:txBody>
      </p:sp>
    </p:spTree>
    <p:extLst>
      <p:ext uri="{BB962C8B-B14F-4D97-AF65-F5344CB8AC3E}">
        <p14:creationId xmlns:p14="http://schemas.microsoft.com/office/powerpoint/2010/main" val="35129697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extBox 81">
            <a:extLst>
              <a:ext uri="{FF2B5EF4-FFF2-40B4-BE49-F238E27FC236}">
                <a16:creationId xmlns:a16="http://schemas.microsoft.com/office/drawing/2014/main" id="{2BCEBF0D-1505-4F42-9FD0-BA1B03D8074C}"/>
              </a:ext>
            </a:extLst>
          </p:cNvPr>
          <p:cNvSpPr txBox="1"/>
          <p:nvPr/>
        </p:nvSpPr>
        <p:spPr>
          <a:xfrm>
            <a:off x="2457450" y="0"/>
            <a:ext cx="6802953"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rPr>
              <a:t>Electrons in strong laser field</a:t>
            </a:r>
          </a:p>
        </p:txBody>
      </p:sp>
      <p:pic>
        <p:nvPicPr>
          <p:cNvPr id="83" name="Picture 82">
            <a:extLst>
              <a:ext uri="{FF2B5EF4-FFF2-40B4-BE49-F238E27FC236}">
                <a16:creationId xmlns:a16="http://schemas.microsoft.com/office/drawing/2014/main" id="{08601EC2-8FA0-4908-B0EC-7875D9D7F6C6}"/>
              </a:ext>
            </a:extLst>
          </p:cNvPr>
          <p:cNvPicPr>
            <a:picLocks noChangeAspect="1"/>
          </p:cNvPicPr>
          <p:nvPr/>
        </p:nvPicPr>
        <p:blipFill rotWithShape="1">
          <a:blip r:embed="rId3"/>
          <a:srcRect l="48544" t="31351" r="1" b="42042"/>
          <a:stretch/>
        </p:blipFill>
        <p:spPr>
          <a:xfrm>
            <a:off x="8137215" y="3482029"/>
            <a:ext cx="3900161" cy="1335067"/>
          </a:xfrm>
          <a:prstGeom prst="rect">
            <a:avLst/>
          </a:prstGeom>
        </p:spPr>
      </p:pic>
      <p:sp>
        <p:nvSpPr>
          <p:cNvPr id="84" name="TextBox 83">
            <a:extLst>
              <a:ext uri="{FF2B5EF4-FFF2-40B4-BE49-F238E27FC236}">
                <a16:creationId xmlns:a16="http://schemas.microsoft.com/office/drawing/2014/main" id="{F1F6FB9C-64F4-4AC1-B1FB-FE97DD1B8B09}"/>
              </a:ext>
            </a:extLst>
          </p:cNvPr>
          <p:cNvSpPr txBox="1"/>
          <p:nvPr/>
        </p:nvSpPr>
        <p:spPr>
          <a:xfrm>
            <a:off x="8672614" y="2333871"/>
            <a:ext cx="336476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006666"/>
                </a:solidFill>
                <a:latin typeface="Calibri" panose="020F0502020204030204"/>
              </a:rPr>
              <a:t>S</a:t>
            </a:r>
            <a:r>
              <a:rPr kumimoji="0" lang="en-US" sz="2400" b="0" i="0" u="none" strike="noStrike" kern="1200" cap="none" spc="0" normalizeH="0" baseline="0" noProof="0" dirty="0" err="1">
                <a:ln>
                  <a:noFill/>
                </a:ln>
                <a:solidFill>
                  <a:srgbClr val="006666"/>
                </a:solidFill>
                <a:effectLst/>
                <a:uLnTx/>
                <a:uFillTx/>
                <a:latin typeface="Calibri" panose="020F0502020204030204"/>
                <a:ea typeface="+mn-ea"/>
                <a:cs typeface="+mn-cs"/>
              </a:rPr>
              <a:t>timulated</a:t>
            </a:r>
            <a:r>
              <a:rPr kumimoji="0" lang="en-US" sz="2400" b="0" i="0" u="none" strike="noStrike" kern="1200" cap="none" spc="0" normalizeH="0" baseline="0" noProof="0" dirty="0">
                <a:ln>
                  <a:noFill/>
                </a:ln>
                <a:solidFill>
                  <a:srgbClr val="006666"/>
                </a:solidFill>
                <a:effectLst/>
                <a:uLnTx/>
                <a:uFillTx/>
                <a:latin typeface="Calibri" panose="020F0502020204030204"/>
                <a:ea typeface="+mn-ea"/>
                <a:cs typeface="+mn-cs"/>
              </a:rPr>
              <a:t> Compton Scattering</a:t>
            </a:r>
          </a:p>
        </p:txBody>
      </p:sp>
      <p:grpSp>
        <p:nvGrpSpPr>
          <p:cNvPr id="7" name="Group 6">
            <a:extLst>
              <a:ext uri="{FF2B5EF4-FFF2-40B4-BE49-F238E27FC236}">
                <a16:creationId xmlns:a16="http://schemas.microsoft.com/office/drawing/2014/main" id="{BD155127-05FA-BDAE-3B41-051857AA7464}"/>
              </a:ext>
            </a:extLst>
          </p:cNvPr>
          <p:cNvGrpSpPr/>
          <p:nvPr/>
        </p:nvGrpSpPr>
        <p:grpSpPr>
          <a:xfrm>
            <a:off x="3057033" y="2932461"/>
            <a:ext cx="4872038" cy="2334124"/>
            <a:chOff x="6027738" y="4231776"/>
            <a:chExt cx="4872038" cy="2334124"/>
          </a:xfrm>
        </p:grpSpPr>
        <p:graphicFrame>
          <p:nvGraphicFramePr>
            <p:cNvPr id="85" name="Content Placeholder 9">
              <a:extLst>
                <a:ext uri="{FF2B5EF4-FFF2-40B4-BE49-F238E27FC236}">
                  <a16:creationId xmlns:a16="http://schemas.microsoft.com/office/drawing/2014/main" id="{0592AF2A-E156-43C0-A38E-5283744DA203}"/>
                </a:ext>
              </a:extLst>
            </p:cNvPr>
            <p:cNvGraphicFramePr>
              <a:graphicFrameLocks noChangeAspect="1"/>
            </p:cNvGraphicFramePr>
            <p:nvPr/>
          </p:nvGraphicFramePr>
          <p:xfrm>
            <a:off x="6027738" y="5407362"/>
            <a:ext cx="3784600" cy="892175"/>
          </p:xfrm>
          <a:graphic>
            <a:graphicData uri="http://schemas.openxmlformats.org/presentationml/2006/ole">
              <mc:AlternateContent xmlns:mc="http://schemas.openxmlformats.org/markup-compatibility/2006">
                <mc:Choice xmlns:v="urn:schemas-microsoft-com:vml" Requires="v">
                  <p:oleObj name="Equation" r:id="rId4" imgW="1777680" imgH="419040" progId="Equation.3">
                    <p:embed/>
                  </p:oleObj>
                </mc:Choice>
                <mc:Fallback>
                  <p:oleObj name="Equation" r:id="rId4" imgW="1777680" imgH="419040" progId="Equation.3">
                    <p:embed/>
                    <p:pic>
                      <p:nvPicPr>
                        <p:cNvPr id="85" name="Content Placeholder 9">
                          <a:extLst>
                            <a:ext uri="{FF2B5EF4-FFF2-40B4-BE49-F238E27FC236}">
                              <a16:creationId xmlns:a16="http://schemas.microsoft.com/office/drawing/2014/main" id="{0592AF2A-E156-43C0-A38E-5283744DA203}"/>
                            </a:ext>
                          </a:extLst>
                        </p:cNvPr>
                        <p:cNvPicPr>
                          <a:picLocks noChangeAspect="1" noChangeArrowheads="1"/>
                        </p:cNvPicPr>
                        <p:nvPr/>
                      </p:nvPicPr>
                      <p:blipFill>
                        <a:blip r:embed="rId5"/>
                        <a:srcRect/>
                        <a:stretch>
                          <a:fillRect/>
                        </a:stretch>
                      </p:blipFill>
                      <p:spPr bwMode="auto">
                        <a:xfrm>
                          <a:off x="6027738" y="5407362"/>
                          <a:ext cx="3784600" cy="892175"/>
                        </a:xfrm>
                        <a:prstGeom prst="rect">
                          <a:avLst/>
                        </a:prstGeom>
                        <a:noFill/>
                      </p:spPr>
                    </p:pic>
                  </p:oleObj>
                </mc:Fallback>
              </mc:AlternateContent>
            </a:graphicData>
          </a:graphic>
        </p:graphicFrame>
        <p:sp>
          <p:nvSpPr>
            <p:cNvPr id="86" name="Content Placeholder 3">
              <a:extLst>
                <a:ext uri="{FF2B5EF4-FFF2-40B4-BE49-F238E27FC236}">
                  <a16:creationId xmlns:a16="http://schemas.microsoft.com/office/drawing/2014/main" id="{74F95E91-82DC-45A8-8705-61FB9AFAB8E6}"/>
                </a:ext>
              </a:extLst>
            </p:cNvPr>
            <p:cNvSpPr txBox="1">
              <a:spLocks/>
            </p:cNvSpPr>
            <p:nvPr/>
          </p:nvSpPr>
          <p:spPr>
            <a:xfrm>
              <a:off x="6056058" y="4302254"/>
              <a:ext cx="1820862" cy="66508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Averaging over oscillations</a:t>
              </a:r>
            </a:p>
          </p:txBody>
        </p:sp>
        <p:cxnSp>
          <p:nvCxnSpPr>
            <p:cNvPr id="87" name="Straight Arrow Connector 86">
              <a:extLst>
                <a:ext uri="{FF2B5EF4-FFF2-40B4-BE49-F238E27FC236}">
                  <a16:creationId xmlns:a16="http://schemas.microsoft.com/office/drawing/2014/main" id="{A8F6EB6E-2CC1-453C-945C-284D0DB7AB4E}"/>
                </a:ext>
              </a:extLst>
            </p:cNvPr>
            <p:cNvCxnSpPr>
              <a:stCxn id="86" idx="2"/>
            </p:cNvCxnSpPr>
            <p:nvPr/>
          </p:nvCxnSpPr>
          <p:spPr>
            <a:xfrm>
              <a:off x="6966489" y="4967343"/>
              <a:ext cx="667227" cy="481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70B61F16-50BA-4035-90F2-92D7E8FC83F8}"/>
                </a:ext>
              </a:extLst>
            </p:cNvPr>
            <p:cNvCxnSpPr/>
            <p:nvPr/>
          </p:nvCxnSpPr>
          <p:spPr>
            <a:xfrm flipH="1">
              <a:off x="8754270" y="4987073"/>
              <a:ext cx="21430" cy="461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89" name="Content Placeholder 9">
              <a:extLst>
                <a:ext uri="{FF2B5EF4-FFF2-40B4-BE49-F238E27FC236}">
                  <a16:creationId xmlns:a16="http://schemas.microsoft.com/office/drawing/2014/main" id="{813AEA8E-C2E0-4683-90E3-AE9C3C4AF229}"/>
                </a:ext>
              </a:extLst>
            </p:cNvPr>
            <p:cNvGraphicFramePr>
              <a:graphicFrameLocks noChangeAspect="1"/>
            </p:cNvGraphicFramePr>
            <p:nvPr/>
          </p:nvGraphicFramePr>
          <p:xfrm>
            <a:off x="8001740" y="4231776"/>
            <a:ext cx="1609725" cy="806450"/>
          </p:xfrm>
          <a:graphic>
            <a:graphicData uri="http://schemas.openxmlformats.org/presentationml/2006/ole">
              <mc:AlternateContent xmlns:mc="http://schemas.openxmlformats.org/markup-compatibility/2006">
                <mc:Choice xmlns:v="urn:schemas-microsoft-com:vml" Requires="v">
                  <p:oleObj name="Equation" r:id="rId6" imgW="787320" imgH="393480" progId="Equation.3">
                    <p:embed/>
                  </p:oleObj>
                </mc:Choice>
                <mc:Fallback>
                  <p:oleObj name="Equation" r:id="rId6" imgW="787320" imgH="393480" progId="Equation.3">
                    <p:embed/>
                    <p:pic>
                      <p:nvPicPr>
                        <p:cNvPr id="89" name="Content Placeholder 9">
                          <a:extLst>
                            <a:ext uri="{FF2B5EF4-FFF2-40B4-BE49-F238E27FC236}">
                              <a16:creationId xmlns:a16="http://schemas.microsoft.com/office/drawing/2014/main" id="{813AEA8E-C2E0-4683-90E3-AE9C3C4AF229}"/>
                            </a:ext>
                          </a:extLst>
                        </p:cNvPr>
                        <p:cNvPicPr>
                          <a:picLocks noChangeAspect="1" noChangeArrowheads="1"/>
                        </p:cNvPicPr>
                        <p:nvPr/>
                      </p:nvPicPr>
                      <p:blipFill>
                        <a:blip r:embed="rId7"/>
                        <a:srcRect/>
                        <a:stretch>
                          <a:fillRect/>
                        </a:stretch>
                      </p:blipFill>
                      <p:spPr bwMode="auto">
                        <a:xfrm>
                          <a:off x="8001740" y="4231776"/>
                          <a:ext cx="1609725" cy="806450"/>
                        </a:xfrm>
                        <a:prstGeom prst="rect">
                          <a:avLst/>
                        </a:prstGeom>
                        <a:noFill/>
                      </p:spPr>
                    </p:pic>
                  </p:oleObj>
                </mc:Fallback>
              </mc:AlternateContent>
            </a:graphicData>
          </a:graphic>
        </p:graphicFrame>
        <p:graphicFrame>
          <p:nvGraphicFramePr>
            <p:cNvPr id="90" name="Content Placeholder 9">
              <a:extLst>
                <a:ext uri="{FF2B5EF4-FFF2-40B4-BE49-F238E27FC236}">
                  <a16:creationId xmlns:a16="http://schemas.microsoft.com/office/drawing/2014/main" id="{CA0DDEA5-FB04-4FCC-8AFE-A08CCEADA8C9}"/>
                </a:ext>
              </a:extLst>
            </p:cNvPr>
            <p:cNvGraphicFramePr>
              <a:graphicFrameLocks noChangeAspect="1"/>
            </p:cNvGraphicFramePr>
            <p:nvPr/>
          </p:nvGraphicFramePr>
          <p:xfrm>
            <a:off x="10094914" y="5759450"/>
            <a:ext cx="804862" cy="806450"/>
          </p:xfrm>
          <a:graphic>
            <a:graphicData uri="http://schemas.openxmlformats.org/presentationml/2006/ole">
              <mc:AlternateContent xmlns:mc="http://schemas.openxmlformats.org/markup-compatibility/2006">
                <mc:Choice xmlns:v="urn:schemas-microsoft-com:vml" Requires="v">
                  <p:oleObj name="Equation" r:id="rId8" imgW="393480" imgH="393480" progId="Equation.3">
                    <p:embed/>
                  </p:oleObj>
                </mc:Choice>
                <mc:Fallback>
                  <p:oleObj name="Equation" r:id="rId8" imgW="393480" imgH="393480" progId="Equation.3">
                    <p:embed/>
                    <p:pic>
                      <p:nvPicPr>
                        <p:cNvPr id="90" name="Content Placeholder 9">
                          <a:extLst>
                            <a:ext uri="{FF2B5EF4-FFF2-40B4-BE49-F238E27FC236}">
                              <a16:creationId xmlns:a16="http://schemas.microsoft.com/office/drawing/2014/main" id="{CA0DDEA5-FB04-4FCC-8AFE-A08CCEADA8C9}"/>
                            </a:ext>
                          </a:extLst>
                        </p:cNvPr>
                        <p:cNvPicPr>
                          <a:picLocks noChangeAspect="1" noChangeArrowheads="1"/>
                        </p:cNvPicPr>
                        <p:nvPr/>
                      </p:nvPicPr>
                      <p:blipFill>
                        <a:blip r:embed="rId9"/>
                        <a:srcRect/>
                        <a:stretch>
                          <a:fillRect/>
                        </a:stretch>
                      </p:blipFill>
                      <p:spPr bwMode="auto">
                        <a:xfrm>
                          <a:off x="10094914" y="5759450"/>
                          <a:ext cx="804862" cy="806450"/>
                        </a:xfrm>
                        <a:prstGeom prst="rect">
                          <a:avLst/>
                        </a:prstGeom>
                        <a:noFill/>
                      </p:spPr>
                    </p:pic>
                  </p:oleObj>
                </mc:Fallback>
              </mc:AlternateContent>
            </a:graphicData>
          </a:graphic>
        </p:graphicFrame>
        <p:cxnSp>
          <p:nvCxnSpPr>
            <p:cNvPr id="91" name="Straight Arrow Connector 90">
              <a:extLst>
                <a:ext uri="{FF2B5EF4-FFF2-40B4-BE49-F238E27FC236}">
                  <a16:creationId xmlns:a16="http://schemas.microsoft.com/office/drawing/2014/main" id="{43D45AA3-044C-45A1-BEFA-15395B1C2812}"/>
                </a:ext>
              </a:extLst>
            </p:cNvPr>
            <p:cNvCxnSpPr>
              <a:cxnSpLocks/>
              <a:stCxn id="90" idx="1"/>
            </p:cNvCxnSpPr>
            <p:nvPr/>
          </p:nvCxnSpPr>
          <p:spPr>
            <a:xfrm flipH="1">
              <a:off x="9315450" y="6162675"/>
              <a:ext cx="7794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92" name="TextBox 91">
            <a:extLst>
              <a:ext uri="{FF2B5EF4-FFF2-40B4-BE49-F238E27FC236}">
                <a16:creationId xmlns:a16="http://schemas.microsoft.com/office/drawing/2014/main" id="{D77439A1-2BA9-4BA9-ACCE-35D5173C07E5}"/>
              </a:ext>
            </a:extLst>
          </p:cNvPr>
          <p:cNvSpPr txBox="1"/>
          <p:nvPr/>
        </p:nvSpPr>
        <p:spPr>
          <a:xfrm>
            <a:off x="3816222" y="2058123"/>
            <a:ext cx="382707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6666"/>
                </a:solidFill>
                <a:effectLst/>
                <a:uLnTx/>
                <a:uFillTx/>
                <a:latin typeface="Calibri" panose="020F0502020204030204"/>
                <a:ea typeface="+mn-ea"/>
                <a:cs typeface="+mn-cs"/>
              </a:rPr>
              <a:t>Ponderomotive potential</a:t>
            </a:r>
          </a:p>
        </p:txBody>
      </p:sp>
      <p:sp>
        <p:nvSpPr>
          <p:cNvPr id="97" name="TextBox 96">
            <a:extLst>
              <a:ext uri="{FF2B5EF4-FFF2-40B4-BE49-F238E27FC236}">
                <a16:creationId xmlns:a16="http://schemas.microsoft.com/office/drawing/2014/main" id="{D067E88E-86CC-474D-AAFA-163F8436A87C}"/>
              </a:ext>
            </a:extLst>
          </p:cNvPr>
          <p:cNvSpPr txBox="1"/>
          <p:nvPr/>
        </p:nvSpPr>
        <p:spPr>
          <a:xfrm>
            <a:off x="3017838" y="586322"/>
            <a:ext cx="525951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55DA5"/>
                </a:solidFill>
                <a:effectLst/>
                <a:uLnTx/>
                <a:uFillTx/>
                <a:latin typeface="Calibri" panose="020F0502020204030204"/>
                <a:ea typeface="+mn-ea"/>
                <a:cs typeface="+mn-cs"/>
              </a:rPr>
              <a:t>Quantum control of free electrons</a:t>
            </a:r>
          </a:p>
        </p:txBody>
      </p:sp>
      <p:sp>
        <p:nvSpPr>
          <p:cNvPr id="22" name="Freeform: Shape 21">
            <a:extLst>
              <a:ext uri="{FF2B5EF4-FFF2-40B4-BE49-F238E27FC236}">
                <a16:creationId xmlns:a16="http://schemas.microsoft.com/office/drawing/2014/main" id="{BB086040-A65A-41C6-A7A0-C54D9559116B}"/>
              </a:ext>
            </a:extLst>
          </p:cNvPr>
          <p:cNvSpPr/>
          <p:nvPr/>
        </p:nvSpPr>
        <p:spPr>
          <a:xfrm rot="5400000">
            <a:off x="1096972" y="3552882"/>
            <a:ext cx="1821952" cy="341885"/>
          </a:xfrm>
          <a:custGeom>
            <a:avLst/>
            <a:gdLst>
              <a:gd name="connsiteX0" fmla="*/ 0 w 2404110"/>
              <a:gd name="connsiteY0" fmla="*/ 270510 h 281944"/>
              <a:gd name="connsiteX1" fmla="*/ 236220 w 2404110"/>
              <a:gd name="connsiteY1" fmla="*/ 3810 h 281944"/>
              <a:gd name="connsiteX2" fmla="*/ 483870 w 2404110"/>
              <a:gd name="connsiteY2" fmla="*/ 281940 h 281944"/>
              <a:gd name="connsiteX3" fmla="*/ 720090 w 2404110"/>
              <a:gd name="connsiteY3" fmla="*/ 0 h 281944"/>
              <a:gd name="connsiteX4" fmla="*/ 971550 w 2404110"/>
              <a:gd name="connsiteY4" fmla="*/ 281940 h 281944"/>
              <a:gd name="connsiteX5" fmla="*/ 1211580 w 2404110"/>
              <a:gd name="connsiteY5" fmla="*/ 7620 h 281944"/>
              <a:gd name="connsiteX6" fmla="*/ 1455420 w 2404110"/>
              <a:gd name="connsiteY6" fmla="*/ 274320 h 281944"/>
              <a:gd name="connsiteX7" fmla="*/ 1691640 w 2404110"/>
              <a:gd name="connsiteY7" fmla="*/ 3810 h 281944"/>
              <a:gd name="connsiteX8" fmla="*/ 1931670 w 2404110"/>
              <a:gd name="connsiteY8" fmla="*/ 278130 h 281944"/>
              <a:gd name="connsiteX9" fmla="*/ 2179320 w 2404110"/>
              <a:gd name="connsiteY9" fmla="*/ 3810 h 281944"/>
              <a:gd name="connsiteX10" fmla="*/ 2404110 w 2404110"/>
              <a:gd name="connsiteY10" fmla="*/ 266700 h 28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4110" h="281944">
                <a:moveTo>
                  <a:pt x="0" y="270510"/>
                </a:moveTo>
                <a:cubicBezTo>
                  <a:pt x="77787" y="136207"/>
                  <a:pt x="155575" y="1905"/>
                  <a:pt x="236220" y="3810"/>
                </a:cubicBezTo>
                <a:cubicBezTo>
                  <a:pt x="316865" y="5715"/>
                  <a:pt x="403225" y="282575"/>
                  <a:pt x="483870" y="281940"/>
                </a:cubicBezTo>
                <a:cubicBezTo>
                  <a:pt x="564515" y="281305"/>
                  <a:pt x="638810" y="0"/>
                  <a:pt x="720090" y="0"/>
                </a:cubicBezTo>
                <a:cubicBezTo>
                  <a:pt x="801370" y="0"/>
                  <a:pt x="889635" y="280670"/>
                  <a:pt x="971550" y="281940"/>
                </a:cubicBezTo>
                <a:cubicBezTo>
                  <a:pt x="1053465" y="283210"/>
                  <a:pt x="1130935" y="8890"/>
                  <a:pt x="1211580" y="7620"/>
                </a:cubicBezTo>
                <a:cubicBezTo>
                  <a:pt x="1292225" y="6350"/>
                  <a:pt x="1375410" y="274955"/>
                  <a:pt x="1455420" y="274320"/>
                </a:cubicBezTo>
                <a:cubicBezTo>
                  <a:pt x="1535430" y="273685"/>
                  <a:pt x="1612265" y="3175"/>
                  <a:pt x="1691640" y="3810"/>
                </a:cubicBezTo>
                <a:cubicBezTo>
                  <a:pt x="1771015" y="4445"/>
                  <a:pt x="1850390" y="278130"/>
                  <a:pt x="1931670" y="278130"/>
                </a:cubicBezTo>
                <a:cubicBezTo>
                  <a:pt x="2012950" y="278130"/>
                  <a:pt x="2100580" y="5715"/>
                  <a:pt x="2179320" y="3810"/>
                </a:cubicBezTo>
                <a:cubicBezTo>
                  <a:pt x="2258060" y="1905"/>
                  <a:pt x="2331085" y="134302"/>
                  <a:pt x="2404110" y="266700"/>
                </a:cubicBezTo>
              </a:path>
            </a:pathLst>
          </a:custGeom>
          <a:noFill/>
          <a:ln w="28575">
            <a:solidFill>
              <a:srgbClr val="790B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Oval 1">
            <a:extLst>
              <a:ext uri="{FF2B5EF4-FFF2-40B4-BE49-F238E27FC236}">
                <a16:creationId xmlns:a16="http://schemas.microsoft.com/office/drawing/2014/main" id="{FE13B5FA-85F0-AE99-2C2D-A06E84CAD68C}"/>
              </a:ext>
            </a:extLst>
          </p:cNvPr>
          <p:cNvSpPr/>
          <p:nvPr/>
        </p:nvSpPr>
        <p:spPr>
          <a:xfrm>
            <a:off x="1303020" y="2812848"/>
            <a:ext cx="1485900" cy="1736292"/>
          </a:xfrm>
          <a:prstGeom prst="ellipse">
            <a:avLst/>
          </a:prstGeom>
          <a:solidFill>
            <a:srgbClr val="FF0000">
              <a:alpha val="15000"/>
            </a:srgbClr>
          </a:solidFill>
          <a:ln>
            <a:noFill/>
          </a:ln>
          <a:effectLst>
            <a:glow rad="355600">
              <a:srgbClr val="FF0000">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5576F381-1FFA-D860-3559-9C75BA754FC7}"/>
              </a:ext>
            </a:extLst>
          </p:cNvPr>
          <p:cNvCxnSpPr>
            <a:stCxn id="22" idx="0"/>
          </p:cNvCxnSpPr>
          <p:nvPr/>
        </p:nvCxnSpPr>
        <p:spPr>
          <a:xfrm flipH="1" flipV="1">
            <a:off x="1837005" y="1394460"/>
            <a:ext cx="13866" cy="1418389"/>
          </a:xfrm>
          <a:prstGeom prst="line">
            <a:avLst/>
          </a:prstGeom>
          <a:ln w="3492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E108E15-7E62-1562-CFF3-C12879668405}"/>
              </a:ext>
            </a:extLst>
          </p:cNvPr>
          <p:cNvCxnSpPr/>
          <p:nvPr/>
        </p:nvCxnSpPr>
        <p:spPr>
          <a:xfrm flipH="1" flipV="1">
            <a:off x="1850871" y="4634799"/>
            <a:ext cx="13866" cy="1418389"/>
          </a:xfrm>
          <a:prstGeom prst="line">
            <a:avLst/>
          </a:prstGeom>
          <a:ln w="34925">
            <a:solidFill>
              <a:schemeClr val="tx2">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C2F2D80-6F66-814C-E4D1-333BC460A62D}"/>
              </a:ext>
            </a:extLst>
          </p:cNvPr>
          <p:cNvSpPr txBox="1"/>
          <p:nvPr/>
        </p:nvSpPr>
        <p:spPr>
          <a:xfrm flipH="1">
            <a:off x="2157872" y="1498757"/>
            <a:ext cx="899161" cy="584775"/>
          </a:xfrm>
          <a:prstGeom prst="rect">
            <a:avLst/>
          </a:prstGeom>
          <a:noFill/>
        </p:spPr>
        <p:txBody>
          <a:bodyPr wrap="square" rtlCol="0">
            <a:spAutoFit/>
          </a:bodyPr>
          <a:lstStyle/>
          <a:p>
            <a:r>
              <a:rPr lang="en-US" sz="3200" dirty="0"/>
              <a:t>e</a:t>
            </a:r>
            <a:r>
              <a:rPr lang="en-US" sz="4000" b="1" baseline="30000" dirty="0"/>
              <a:t>-</a:t>
            </a:r>
            <a:endParaRPr lang="en-US" sz="3200" b="1" baseline="30000" dirty="0"/>
          </a:p>
        </p:txBody>
      </p:sp>
      <p:sp>
        <p:nvSpPr>
          <p:cNvPr id="30" name="TextBox 29">
            <a:extLst>
              <a:ext uri="{FF2B5EF4-FFF2-40B4-BE49-F238E27FC236}">
                <a16:creationId xmlns:a16="http://schemas.microsoft.com/office/drawing/2014/main" id="{6AE8C4D8-DD40-2F93-5C73-132AD49D8837}"/>
              </a:ext>
            </a:extLst>
          </p:cNvPr>
          <p:cNvSpPr txBox="1"/>
          <p:nvPr/>
        </p:nvSpPr>
        <p:spPr>
          <a:xfrm>
            <a:off x="3886200" y="5564159"/>
            <a:ext cx="5259517"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006666"/>
                </a:solidFill>
                <a:latin typeface="Calibri" panose="020F0502020204030204"/>
              </a:rPr>
              <a:t>This is a non-relativistic, low-field approximation; a new playground to explore as fields get higher</a:t>
            </a:r>
            <a:endParaRPr kumimoji="0" lang="en-US" sz="2000" b="0" i="0" u="none" strike="noStrike" kern="1200" cap="none" spc="0" normalizeH="0" baseline="0" noProof="0" dirty="0">
              <a:ln>
                <a:noFill/>
              </a:ln>
              <a:solidFill>
                <a:srgbClr val="006666"/>
              </a:solidFill>
              <a:effectLst/>
              <a:uLnTx/>
              <a:uFillTx/>
              <a:latin typeface="Calibri" panose="020F0502020204030204"/>
              <a:ea typeface="+mn-ea"/>
              <a:cs typeface="+mn-cs"/>
            </a:endParaRPr>
          </a:p>
        </p:txBody>
      </p:sp>
      <p:sp>
        <p:nvSpPr>
          <p:cNvPr id="9" name="Rectangle: Rounded Corners 8">
            <a:extLst>
              <a:ext uri="{FF2B5EF4-FFF2-40B4-BE49-F238E27FC236}">
                <a16:creationId xmlns:a16="http://schemas.microsoft.com/office/drawing/2014/main" id="{93F77E69-8136-D6B8-7F6B-F47BB875BF87}"/>
              </a:ext>
            </a:extLst>
          </p:cNvPr>
          <p:cNvSpPr/>
          <p:nvPr/>
        </p:nvSpPr>
        <p:spPr>
          <a:xfrm>
            <a:off x="8191500" y="2152280"/>
            <a:ext cx="3708732" cy="266481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5291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5D2278-653A-CAED-42A9-60C2D4DFDF93}"/>
              </a:ext>
            </a:extLst>
          </p:cNvPr>
          <p:cNvSpPr txBox="1"/>
          <p:nvPr/>
        </p:nvSpPr>
        <p:spPr>
          <a:xfrm>
            <a:off x="2322246" y="68222"/>
            <a:ext cx="6131679" cy="523220"/>
          </a:xfrm>
          <a:prstGeom prst="rect">
            <a:avLst/>
          </a:prstGeom>
          <a:noFill/>
        </p:spPr>
        <p:txBody>
          <a:bodyPr wrap="none" rtlCol="0">
            <a:spAutoFit/>
          </a:bodyPr>
          <a:lstStyle/>
          <a:p>
            <a:r>
              <a:rPr lang="en-US" sz="2800" dirty="0">
                <a:solidFill>
                  <a:srgbClr val="0033CC"/>
                </a:solidFill>
              </a:rPr>
              <a:t>Basic intuition: a one-dimensional model</a:t>
            </a:r>
          </a:p>
        </p:txBody>
      </p:sp>
      <p:sp>
        <p:nvSpPr>
          <p:cNvPr id="27" name="TextBox 26">
            <a:extLst>
              <a:ext uri="{FF2B5EF4-FFF2-40B4-BE49-F238E27FC236}">
                <a16:creationId xmlns:a16="http://schemas.microsoft.com/office/drawing/2014/main" id="{416498E5-D295-7A51-A9E2-5F39EA2DECC7}"/>
              </a:ext>
            </a:extLst>
          </p:cNvPr>
          <p:cNvSpPr txBox="1"/>
          <p:nvPr/>
        </p:nvSpPr>
        <p:spPr>
          <a:xfrm>
            <a:off x="1531880" y="6385186"/>
            <a:ext cx="8468216" cy="369332"/>
          </a:xfrm>
          <a:prstGeom prst="rect">
            <a:avLst/>
          </a:prstGeom>
          <a:noFill/>
        </p:spPr>
        <p:txBody>
          <a:bodyPr wrap="none" rtlCol="0">
            <a:spAutoFit/>
          </a:bodyPr>
          <a:lstStyle/>
          <a:p>
            <a:pPr marL="285750" indent="-285750">
              <a:buFont typeface="Arial" panose="020B0604020202020204" pitchFamily="34" charset="0"/>
              <a:buChar char="•"/>
            </a:pPr>
            <a:r>
              <a:rPr lang="en-US" dirty="0"/>
              <a:t>Ignore for now the transverse shape of the beam (assume it evolves slowly enough)</a:t>
            </a:r>
          </a:p>
        </p:txBody>
      </p:sp>
      <p:grpSp>
        <p:nvGrpSpPr>
          <p:cNvPr id="58" name="Group 57">
            <a:extLst>
              <a:ext uri="{FF2B5EF4-FFF2-40B4-BE49-F238E27FC236}">
                <a16:creationId xmlns:a16="http://schemas.microsoft.com/office/drawing/2014/main" id="{44BEAF1A-7EAE-DAF5-045A-0AC2F93E1034}"/>
              </a:ext>
            </a:extLst>
          </p:cNvPr>
          <p:cNvGrpSpPr/>
          <p:nvPr/>
        </p:nvGrpSpPr>
        <p:grpSpPr>
          <a:xfrm>
            <a:off x="2591091" y="3116773"/>
            <a:ext cx="5585077" cy="3074960"/>
            <a:chOff x="2591091" y="3116773"/>
            <a:chExt cx="5585077" cy="3074960"/>
          </a:xfrm>
        </p:grpSpPr>
        <p:sp>
          <p:nvSpPr>
            <p:cNvPr id="38" name="Rectangle 37">
              <a:extLst>
                <a:ext uri="{FF2B5EF4-FFF2-40B4-BE49-F238E27FC236}">
                  <a16:creationId xmlns:a16="http://schemas.microsoft.com/office/drawing/2014/main" id="{75FBBC77-0DB1-9B99-B727-AC5D5A02444D}"/>
                </a:ext>
              </a:extLst>
            </p:cNvPr>
            <p:cNvSpPr/>
            <p:nvPr/>
          </p:nvSpPr>
          <p:spPr>
            <a:xfrm>
              <a:off x="2591091" y="3116773"/>
              <a:ext cx="5585077" cy="3074960"/>
            </a:xfrm>
            <a:prstGeom prst="rect">
              <a:avLst/>
            </a:prstGeom>
            <a:solidFill>
              <a:schemeClr val="accent2">
                <a:lumMod val="40000"/>
                <a:lumOff val="60000"/>
                <a:alpha val="1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Connector: Curved 28">
              <a:extLst>
                <a:ext uri="{FF2B5EF4-FFF2-40B4-BE49-F238E27FC236}">
                  <a16:creationId xmlns:a16="http://schemas.microsoft.com/office/drawing/2014/main" id="{2560BF2A-55C0-D4E0-190E-F9F87D46E4CD}"/>
                </a:ext>
              </a:extLst>
            </p:cNvPr>
            <p:cNvCxnSpPr>
              <a:cxnSpLocks/>
            </p:cNvCxnSpPr>
            <p:nvPr/>
          </p:nvCxnSpPr>
          <p:spPr>
            <a:xfrm rot="5400000" flipH="1" flipV="1">
              <a:off x="3589118" y="5142530"/>
              <a:ext cx="543197" cy="188894"/>
            </a:xfrm>
            <a:prstGeom prst="curvedConnector3">
              <a:avLst>
                <a:gd name="adj1" fmla="val 9723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0FD11D9-3892-9F04-2475-2B249A041605}"/>
                </a:ext>
              </a:extLst>
            </p:cNvPr>
            <p:cNvSpPr txBox="1"/>
            <p:nvPr/>
          </p:nvSpPr>
          <p:spPr>
            <a:xfrm>
              <a:off x="3272574" y="5268222"/>
              <a:ext cx="867569" cy="646331"/>
            </a:xfrm>
            <a:prstGeom prst="rect">
              <a:avLst/>
            </a:prstGeom>
            <a:noFill/>
          </p:spPr>
          <p:txBody>
            <a:bodyPr wrap="square" rtlCol="0">
              <a:spAutoFit/>
            </a:bodyPr>
            <a:lstStyle/>
            <a:p>
              <a:r>
                <a:rPr lang="en-US" dirty="0">
                  <a:solidFill>
                    <a:schemeClr val="accent1"/>
                  </a:solidFill>
                </a:rPr>
                <a:t>HR coating</a:t>
              </a:r>
            </a:p>
          </p:txBody>
        </p:sp>
        <p:cxnSp>
          <p:nvCxnSpPr>
            <p:cNvPr id="42" name="Connector: Curved 41">
              <a:extLst>
                <a:ext uri="{FF2B5EF4-FFF2-40B4-BE49-F238E27FC236}">
                  <a16:creationId xmlns:a16="http://schemas.microsoft.com/office/drawing/2014/main" id="{8BC31B8D-9E05-85A6-6FEC-8C067BC233A2}"/>
                </a:ext>
              </a:extLst>
            </p:cNvPr>
            <p:cNvCxnSpPr>
              <a:cxnSpLocks/>
            </p:cNvCxnSpPr>
            <p:nvPr/>
          </p:nvCxnSpPr>
          <p:spPr>
            <a:xfrm rot="16200000" flipV="1">
              <a:off x="4268770" y="5168912"/>
              <a:ext cx="533571" cy="255267"/>
            </a:xfrm>
            <a:prstGeom prst="curvedConnector3">
              <a:avLst>
                <a:gd name="adj1" fmla="val 99316"/>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B015FC6B-F38D-0A87-3069-AFD6C6B97337}"/>
                </a:ext>
              </a:extLst>
            </p:cNvPr>
            <p:cNvSpPr txBox="1"/>
            <p:nvPr/>
          </p:nvSpPr>
          <p:spPr>
            <a:xfrm>
              <a:off x="4229403" y="5291590"/>
              <a:ext cx="867569" cy="646331"/>
            </a:xfrm>
            <a:prstGeom prst="rect">
              <a:avLst/>
            </a:prstGeom>
            <a:noFill/>
          </p:spPr>
          <p:txBody>
            <a:bodyPr wrap="square" rtlCol="0">
              <a:spAutoFit/>
            </a:bodyPr>
            <a:lstStyle/>
            <a:p>
              <a:pPr algn="r"/>
              <a:r>
                <a:rPr lang="en-US" dirty="0">
                  <a:solidFill>
                    <a:schemeClr val="accent1"/>
                  </a:solidFill>
                </a:rPr>
                <a:t>AR coating</a:t>
              </a:r>
            </a:p>
          </p:txBody>
        </p:sp>
        <p:grpSp>
          <p:nvGrpSpPr>
            <p:cNvPr id="40" name="Group 39">
              <a:extLst>
                <a:ext uri="{FF2B5EF4-FFF2-40B4-BE49-F238E27FC236}">
                  <a16:creationId xmlns:a16="http://schemas.microsoft.com/office/drawing/2014/main" id="{2B21A441-583C-4090-E3F4-2FF2E45BD595}"/>
                </a:ext>
              </a:extLst>
            </p:cNvPr>
            <p:cNvGrpSpPr/>
            <p:nvPr/>
          </p:nvGrpSpPr>
          <p:grpSpPr>
            <a:xfrm rot="10800000">
              <a:off x="3995720" y="4191534"/>
              <a:ext cx="376066" cy="930014"/>
              <a:chOff x="2703730" y="1705870"/>
              <a:chExt cx="376066" cy="930014"/>
            </a:xfrm>
          </p:grpSpPr>
          <p:sp>
            <p:nvSpPr>
              <p:cNvPr id="43" name="Rectangle 42">
                <a:extLst>
                  <a:ext uri="{FF2B5EF4-FFF2-40B4-BE49-F238E27FC236}">
                    <a16:creationId xmlns:a16="http://schemas.microsoft.com/office/drawing/2014/main" id="{F57AFD8D-8F77-1549-DBBE-C17D4B6799FA}"/>
                  </a:ext>
                </a:extLst>
              </p:cNvPr>
              <p:cNvSpPr/>
              <p:nvPr/>
            </p:nvSpPr>
            <p:spPr>
              <a:xfrm>
                <a:off x="2703730" y="1705870"/>
                <a:ext cx="328922" cy="930014"/>
              </a:xfrm>
              <a:prstGeom prst="rect">
                <a:avLst/>
              </a:prstGeom>
              <a:solidFill>
                <a:schemeClr val="accent1">
                  <a:alpha val="4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35CCA462-6867-6007-37D6-0B03F7267DA9}"/>
                  </a:ext>
                </a:extLst>
              </p:cNvPr>
              <p:cNvSpPr/>
              <p:nvPr/>
            </p:nvSpPr>
            <p:spPr>
              <a:xfrm flipH="1">
                <a:off x="3032651" y="1705870"/>
                <a:ext cx="47145" cy="930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5FE0CA9F-7917-5637-3B2A-2D4A51FC7F05}"/>
                </a:ext>
              </a:extLst>
            </p:cNvPr>
            <p:cNvSpPr txBox="1"/>
            <p:nvPr/>
          </p:nvSpPr>
          <p:spPr>
            <a:xfrm>
              <a:off x="4630782" y="3206215"/>
              <a:ext cx="1584489" cy="523220"/>
            </a:xfrm>
            <a:prstGeom prst="rect">
              <a:avLst/>
            </a:prstGeom>
            <a:noFill/>
          </p:spPr>
          <p:txBody>
            <a:bodyPr wrap="square">
              <a:spAutoFit/>
            </a:bodyPr>
            <a:lstStyle/>
            <a:p>
              <a:r>
                <a:rPr lang="en-US" sz="2800" dirty="0">
                  <a:solidFill>
                    <a:srgbClr val="0033CC"/>
                  </a:solidFill>
                </a:rPr>
                <a:t>Mirror</a:t>
              </a:r>
              <a:endParaRPr lang="en-US" dirty="0">
                <a:solidFill>
                  <a:srgbClr val="0033CC"/>
                </a:solidFill>
              </a:endParaRPr>
            </a:p>
          </p:txBody>
        </p:sp>
        <p:cxnSp>
          <p:nvCxnSpPr>
            <p:cNvPr id="47" name="Straight Arrow Connector 46">
              <a:extLst>
                <a:ext uri="{FF2B5EF4-FFF2-40B4-BE49-F238E27FC236}">
                  <a16:creationId xmlns:a16="http://schemas.microsoft.com/office/drawing/2014/main" id="{EA2539DB-341E-E9C9-4310-0596626DEAC7}"/>
                </a:ext>
              </a:extLst>
            </p:cNvPr>
            <p:cNvCxnSpPr>
              <a:cxnSpLocks/>
            </p:cNvCxnSpPr>
            <p:nvPr/>
          </p:nvCxnSpPr>
          <p:spPr>
            <a:xfrm>
              <a:off x="3399576" y="4444972"/>
              <a:ext cx="552587"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04BFAE1-7EB0-FD13-E9A9-4C1693FF6755}"/>
                </a:ext>
              </a:extLst>
            </p:cNvPr>
            <p:cNvCxnSpPr>
              <a:cxnSpLocks/>
            </p:cNvCxnSpPr>
            <p:nvPr/>
          </p:nvCxnSpPr>
          <p:spPr>
            <a:xfrm flipH="1">
              <a:off x="3375794" y="4705436"/>
              <a:ext cx="532377"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1282F589-0523-F651-A7BD-DC5354BDCAE8}"/>
                    </a:ext>
                  </a:extLst>
                </p:cNvPr>
                <p:cNvSpPr txBox="1"/>
                <p:nvPr/>
              </p:nvSpPr>
              <p:spPr>
                <a:xfrm>
                  <a:off x="3492328" y="4711454"/>
                  <a:ext cx="432811"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𝑟</m:t>
                        </m:r>
                      </m:oMath>
                    </m:oMathPara>
                  </a14:m>
                  <a:endParaRPr lang="en-US" dirty="0"/>
                </a:p>
              </p:txBody>
            </p:sp>
          </mc:Choice>
          <mc:Fallback>
            <p:sp>
              <p:nvSpPr>
                <p:cNvPr id="51" name="TextBox 50">
                  <a:extLst>
                    <a:ext uri="{FF2B5EF4-FFF2-40B4-BE49-F238E27FC236}">
                      <a16:creationId xmlns:a16="http://schemas.microsoft.com/office/drawing/2014/main" id="{1282F589-0523-F651-A7BD-DC5354BDCAE8}"/>
                    </a:ext>
                  </a:extLst>
                </p:cNvPr>
                <p:cNvSpPr txBox="1">
                  <a:spLocks noRot="1" noChangeAspect="1" noMove="1" noResize="1" noEditPoints="1" noAdjustHandles="1" noChangeArrowheads="1" noChangeShapeType="1" noTextEdit="1"/>
                </p:cNvSpPr>
                <p:nvPr/>
              </p:nvSpPr>
              <p:spPr>
                <a:xfrm>
                  <a:off x="3492328" y="4711454"/>
                  <a:ext cx="432811" cy="40011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C755593F-CCF6-FB31-B6BC-7AA4395AB9A8}"/>
                    </a:ext>
                  </a:extLst>
                </p:cNvPr>
                <p:cNvSpPr txBox="1"/>
                <p:nvPr/>
              </p:nvSpPr>
              <p:spPr>
                <a:xfrm>
                  <a:off x="3487195" y="4045384"/>
                  <a:ext cx="432811"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1</m:t>
                        </m:r>
                      </m:oMath>
                    </m:oMathPara>
                  </a14:m>
                  <a:endParaRPr lang="en-US" dirty="0"/>
                </a:p>
              </p:txBody>
            </p:sp>
          </mc:Choice>
          <mc:Fallback>
            <p:sp>
              <p:nvSpPr>
                <p:cNvPr id="53" name="TextBox 52">
                  <a:extLst>
                    <a:ext uri="{FF2B5EF4-FFF2-40B4-BE49-F238E27FC236}">
                      <a16:creationId xmlns:a16="http://schemas.microsoft.com/office/drawing/2014/main" id="{C755593F-CCF6-FB31-B6BC-7AA4395AB9A8}"/>
                    </a:ext>
                  </a:extLst>
                </p:cNvPr>
                <p:cNvSpPr txBox="1">
                  <a:spLocks noRot="1" noChangeAspect="1" noMove="1" noResize="1" noEditPoints="1" noAdjustHandles="1" noChangeArrowheads="1" noChangeShapeType="1" noTextEdit="1"/>
                </p:cNvSpPr>
                <p:nvPr/>
              </p:nvSpPr>
              <p:spPr>
                <a:xfrm>
                  <a:off x="3487195" y="4045384"/>
                  <a:ext cx="432811" cy="400110"/>
                </a:xfrm>
                <a:prstGeom prst="rect">
                  <a:avLst/>
                </a:prstGeom>
                <a:blipFill>
                  <a:blip r:embed="rId3"/>
                  <a:stretch>
                    <a:fillRect/>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B05ED0B8-4696-0A3E-D097-6AC8EA84D8FD}"/>
                </a:ext>
              </a:extLst>
            </p:cNvPr>
            <p:cNvCxnSpPr>
              <a:cxnSpLocks/>
            </p:cNvCxnSpPr>
            <p:nvPr/>
          </p:nvCxnSpPr>
          <p:spPr>
            <a:xfrm>
              <a:off x="4203661" y="4654253"/>
              <a:ext cx="646199" cy="2288"/>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C105EDB4-0F7E-5EF4-AF85-B2712FF90A8C}"/>
                    </a:ext>
                  </a:extLst>
                </p:cNvPr>
                <p:cNvSpPr txBox="1"/>
                <p:nvPr/>
              </p:nvSpPr>
              <p:spPr>
                <a:xfrm>
                  <a:off x="4313542" y="4297022"/>
                  <a:ext cx="349646" cy="40011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𝑡</m:t>
                        </m:r>
                      </m:oMath>
                    </m:oMathPara>
                  </a14:m>
                  <a:endParaRPr lang="en-US" dirty="0"/>
                </a:p>
              </p:txBody>
            </p:sp>
          </mc:Choice>
          <mc:Fallback>
            <p:sp>
              <p:nvSpPr>
                <p:cNvPr id="55" name="TextBox 54">
                  <a:extLst>
                    <a:ext uri="{FF2B5EF4-FFF2-40B4-BE49-F238E27FC236}">
                      <a16:creationId xmlns:a16="http://schemas.microsoft.com/office/drawing/2014/main" id="{C105EDB4-0F7E-5EF4-AF85-B2712FF90A8C}"/>
                    </a:ext>
                  </a:extLst>
                </p:cNvPr>
                <p:cNvSpPr txBox="1">
                  <a:spLocks noRot="1" noChangeAspect="1" noMove="1" noResize="1" noEditPoints="1" noAdjustHandles="1" noChangeArrowheads="1" noChangeShapeType="1" noTextEdit="1"/>
                </p:cNvSpPr>
                <p:nvPr/>
              </p:nvSpPr>
              <p:spPr>
                <a:xfrm>
                  <a:off x="4313542" y="4297022"/>
                  <a:ext cx="349646" cy="40011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44550C38-78DC-6CC3-8864-57E657D733E8}"/>
                    </a:ext>
                  </a:extLst>
                </p:cNvPr>
                <p:cNvSpPr txBox="1"/>
                <p:nvPr/>
              </p:nvSpPr>
              <p:spPr>
                <a:xfrm>
                  <a:off x="5753906" y="4091023"/>
                  <a:ext cx="1774908" cy="46166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𝑡</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𝑟</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=1</m:t>
                        </m:r>
                      </m:oMath>
                    </m:oMathPara>
                  </a14:m>
                  <a:endParaRPr lang="en-US" sz="2400" dirty="0"/>
                </a:p>
              </p:txBody>
            </p:sp>
          </mc:Choice>
          <mc:Fallback>
            <p:sp>
              <p:nvSpPr>
                <p:cNvPr id="32" name="TextBox 31">
                  <a:extLst>
                    <a:ext uri="{FF2B5EF4-FFF2-40B4-BE49-F238E27FC236}">
                      <a16:creationId xmlns:a16="http://schemas.microsoft.com/office/drawing/2014/main" id="{44550C38-78DC-6CC3-8864-57E657D733E8}"/>
                    </a:ext>
                  </a:extLst>
                </p:cNvPr>
                <p:cNvSpPr txBox="1">
                  <a:spLocks noRot="1" noChangeAspect="1" noMove="1" noResize="1" noEditPoints="1" noAdjustHandles="1" noChangeArrowheads="1" noChangeShapeType="1" noTextEdit="1"/>
                </p:cNvSpPr>
                <p:nvPr/>
              </p:nvSpPr>
              <p:spPr>
                <a:xfrm>
                  <a:off x="5753906" y="4091023"/>
                  <a:ext cx="1774908" cy="461665"/>
                </a:xfrm>
                <a:prstGeom prst="rect">
                  <a:avLst/>
                </a:prstGeom>
                <a:blipFill>
                  <a:blip r:embed="rId5"/>
                  <a:stretch>
                    <a:fillRect/>
                  </a:stretch>
                </a:blipFill>
              </p:spPr>
              <p:txBody>
                <a:bodyPr/>
                <a:lstStyle/>
                <a:p>
                  <a:r>
                    <a:rPr lang="en-US">
                      <a:noFill/>
                    </a:rPr>
                    <a:t> </a:t>
                  </a:r>
                </a:p>
              </p:txBody>
            </p:sp>
          </mc:Fallback>
        </mc:AlternateContent>
      </p:grpSp>
      <p:sp>
        <p:nvSpPr>
          <p:cNvPr id="59" name="Rectangle 58">
            <a:extLst>
              <a:ext uri="{FF2B5EF4-FFF2-40B4-BE49-F238E27FC236}">
                <a16:creationId xmlns:a16="http://schemas.microsoft.com/office/drawing/2014/main" id="{BF66A946-BD91-563D-C197-44B7E8A1B812}"/>
              </a:ext>
            </a:extLst>
          </p:cNvPr>
          <p:cNvSpPr/>
          <p:nvPr/>
        </p:nvSpPr>
        <p:spPr>
          <a:xfrm>
            <a:off x="1402478" y="1802111"/>
            <a:ext cx="2277229" cy="421019"/>
          </a:xfrm>
          <a:prstGeom prst="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04E03E1D-6D69-EB92-05CB-8A80ACE6E2B2}"/>
              </a:ext>
            </a:extLst>
          </p:cNvPr>
          <p:cNvGrpSpPr/>
          <p:nvPr/>
        </p:nvGrpSpPr>
        <p:grpSpPr>
          <a:xfrm>
            <a:off x="3303641" y="1547613"/>
            <a:ext cx="376066" cy="930014"/>
            <a:chOff x="2703730" y="1705870"/>
            <a:chExt cx="376066" cy="930014"/>
          </a:xfrm>
        </p:grpSpPr>
        <p:sp>
          <p:nvSpPr>
            <p:cNvPr id="61" name="Rectangle 60">
              <a:extLst>
                <a:ext uri="{FF2B5EF4-FFF2-40B4-BE49-F238E27FC236}">
                  <a16:creationId xmlns:a16="http://schemas.microsoft.com/office/drawing/2014/main" id="{54DB691B-9FD1-7B35-A509-B4A943CAC76D}"/>
                </a:ext>
              </a:extLst>
            </p:cNvPr>
            <p:cNvSpPr/>
            <p:nvPr/>
          </p:nvSpPr>
          <p:spPr>
            <a:xfrm>
              <a:off x="2703730" y="1705870"/>
              <a:ext cx="328922" cy="930014"/>
            </a:xfrm>
            <a:prstGeom prst="rect">
              <a:avLst/>
            </a:prstGeom>
            <a:solidFill>
              <a:schemeClr val="accent1">
                <a:alpha val="4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87BE69CA-CF18-A270-4E1F-ABEFBE494B2A}"/>
                </a:ext>
              </a:extLst>
            </p:cNvPr>
            <p:cNvSpPr/>
            <p:nvPr/>
          </p:nvSpPr>
          <p:spPr>
            <a:xfrm flipH="1">
              <a:off x="3032651" y="1705870"/>
              <a:ext cx="47145" cy="930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D446FA24-FB68-5B44-4C4F-C030DD55418C}"/>
              </a:ext>
            </a:extLst>
          </p:cNvPr>
          <p:cNvGrpSpPr/>
          <p:nvPr/>
        </p:nvGrpSpPr>
        <p:grpSpPr>
          <a:xfrm rot="10800000">
            <a:off x="7699120" y="1547613"/>
            <a:ext cx="376066" cy="930014"/>
            <a:chOff x="2703730" y="1705870"/>
            <a:chExt cx="376066" cy="930014"/>
          </a:xfrm>
        </p:grpSpPr>
        <p:sp>
          <p:nvSpPr>
            <p:cNvPr id="64" name="Rectangle 63">
              <a:extLst>
                <a:ext uri="{FF2B5EF4-FFF2-40B4-BE49-F238E27FC236}">
                  <a16:creationId xmlns:a16="http://schemas.microsoft.com/office/drawing/2014/main" id="{4A535534-5FDB-FE75-8800-52433C39E1FE}"/>
                </a:ext>
              </a:extLst>
            </p:cNvPr>
            <p:cNvSpPr/>
            <p:nvPr/>
          </p:nvSpPr>
          <p:spPr>
            <a:xfrm>
              <a:off x="2703730" y="1705870"/>
              <a:ext cx="328922" cy="930014"/>
            </a:xfrm>
            <a:prstGeom prst="rect">
              <a:avLst/>
            </a:prstGeom>
            <a:solidFill>
              <a:schemeClr val="accent1">
                <a:alpha val="4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FEAC12DC-E1E8-923E-AA87-7F9946859D40}"/>
                </a:ext>
              </a:extLst>
            </p:cNvPr>
            <p:cNvSpPr/>
            <p:nvPr/>
          </p:nvSpPr>
          <p:spPr>
            <a:xfrm flipH="1">
              <a:off x="3032651" y="1705870"/>
              <a:ext cx="47145" cy="930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a:extLst>
              <a:ext uri="{FF2B5EF4-FFF2-40B4-BE49-F238E27FC236}">
                <a16:creationId xmlns:a16="http://schemas.microsoft.com/office/drawing/2014/main" id="{50E98165-3C0C-FC37-BD03-B6D691BBA346}"/>
              </a:ext>
            </a:extLst>
          </p:cNvPr>
          <p:cNvSpPr/>
          <p:nvPr/>
        </p:nvSpPr>
        <p:spPr>
          <a:xfrm>
            <a:off x="7742426" y="1802111"/>
            <a:ext cx="2277229" cy="421019"/>
          </a:xfrm>
          <a:prstGeom prst="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D047EE4C-F949-E28E-2040-8F9591724FB8}"/>
              </a:ext>
            </a:extLst>
          </p:cNvPr>
          <p:cNvSpPr/>
          <p:nvPr/>
        </p:nvSpPr>
        <p:spPr>
          <a:xfrm>
            <a:off x="3675869" y="1802111"/>
            <a:ext cx="4023250" cy="4210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Arrow Connector 67">
            <a:extLst>
              <a:ext uri="{FF2B5EF4-FFF2-40B4-BE49-F238E27FC236}">
                <a16:creationId xmlns:a16="http://schemas.microsoft.com/office/drawing/2014/main" id="{A0E6B215-E127-4069-3444-7F6C80AC5089}"/>
              </a:ext>
            </a:extLst>
          </p:cNvPr>
          <p:cNvCxnSpPr>
            <a:cxnSpLocks/>
          </p:cNvCxnSpPr>
          <p:nvPr/>
        </p:nvCxnSpPr>
        <p:spPr>
          <a:xfrm>
            <a:off x="1750659" y="1909182"/>
            <a:ext cx="552587"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0FB2125-2790-3D00-B884-3FECC760642B}"/>
              </a:ext>
            </a:extLst>
          </p:cNvPr>
          <p:cNvCxnSpPr>
            <a:cxnSpLocks/>
          </p:cNvCxnSpPr>
          <p:nvPr/>
        </p:nvCxnSpPr>
        <p:spPr>
          <a:xfrm>
            <a:off x="4747809" y="1902548"/>
            <a:ext cx="646256" cy="0"/>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3FDD0B93-61FA-66DB-C5C9-85882546E225}"/>
              </a:ext>
            </a:extLst>
          </p:cNvPr>
          <p:cNvCxnSpPr>
            <a:cxnSpLocks/>
          </p:cNvCxnSpPr>
          <p:nvPr/>
        </p:nvCxnSpPr>
        <p:spPr>
          <a:xfrm flipH="1">
            <a:off x="4732930" y="2105121"/>
            <a:ext cx="605214" cy="0"/>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63835AC1-BF8C-6294-D7CF-D0E1372B5AD4}"/>
              </a:ext>
            </a:extLst>
          </p:cNvPr>
          <p:cNvCxnSpPr>
            <a:cxnSpLocks/>
          </p:cNvCxnSpPr>
          <p:nvPr/>
        </p:nvCxnSpPr>
        <p:spPr>
          <a:xfrm flipH="1">
            <a:off x="1726877" y="2169646"/>
            <a:ext cx="532377"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AE89DCD-37B0-0CF9-C481-0142E25A0FDA}"/>
              </a:ext>
            </a:extLst>
          </p:cNvPr>
          <p:cNvCxnSpPr>
            <a:cxnSpLocks/>
          </p:cNvCxnSpPr>
          <p:nvPr/>
        </p:nvCxnSpPr>
        <p:spPr>
          <a:xfrm>
            <a:off x="8565316" y="2098637"/>
            <a:ext cx="401283"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3" name="TextBox 72">
                <a:extLst>
                  <a:ext uri="{FF2B5EF4-FFF2-40B4-BE49-F238E27FC236}">
                    <a16:creationId xmlns:a16="http://schemas.microsoft.com/office/drawing/2014/main" id="{B778C5A1-8E87-9E53-DD1D-2ECDA50D6D5D}"/>
                  </a:ext>
                </a:extLst>
              </p:cNvPr>
              <p:cNvSpPr txBox="1"/>
              <p:nvPr/>
            </p:nvSpPr>
            <p:spPr>
              <a:xfrm>
                <a:off x="8340712" y="1689259"/>
                <a:ext cx="850489" cy="39716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𝑐</m:t>
                          </m:r>
                        </m:sub>
                      </m:sSub>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𝑖</m:t>
                          </m:r>
                          <m:r>
                            <a:rPr lang="en-US" i="1">
                              <a:latin typeface="Cambria Math" panose="02040503050406030204" pitchFamily="18" charset="0"/>
                            </a:rPr>
                            <m:t>𝑘𝑥</m:t>
                          </m:r>
                        </m:sup>
                      </m:sSup>
                    </m:oMath>
                  </m:oMathPara>
                </a14:m>
                <a:endParaRPr lang="en-US" dirty="0"/>
              </a:p>
            </p:txBody>
          </p:sp>
        </mc:Choice>
        <mc:Fallback>
          <p:sp>
            <p:nvSpPr>
              <p:cNvPr id="73" name="TextBox 72">
                <a:extLst>
                  <a:ext uri="{FF2B5EF4-FFF2-40B4-BE49-F238E27FC236}">
                    <a16:creationId xmlns:a16="http://schemas.microsoft.com/office/drawing/2014/main" id="{B778C5A1-8E87-9E53-DD1D-2ECDA50D6D5D}"/>
                  </a:ext>
                </a:extLst>
              </p:cNvPr>
              <p:cNvSpPr txBox="1">
                <a:spLocks noRot="1" noChangeAspect="1" noMove="1" noResize="1" noEditPoints="1" noAdjustHandles="1" noChangeArrowheads="1" noChangeShapeType="1" noTextEdit="1"/>
              </p:cNvSpPr>
              <p:nvPr/>
            </p:nvSpPr>
            <p:spPr>
              <a:xfrm>
                <a:off x="8340712" y="1689259"/>
                <a:ext cx="850489" cy="39716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4" name="TextBox 73">
                <a:extLst>
                  <a:ext uri="{FF2B5EF4-FFF2-40B4-BE49-F238E27FC236}">
                    <a16:creationId xmlns:a16="http://schemas.microsoft.com/office/drawing/2014/main" id="{D170C4C2-ACDE-2E94-60C8-4F2C9184E84B}"/>
                  </a:ext>
                </a:extLst>
              </p:cNvPr>
              <p:cNvSpPr txBox="1"/>
              <p:nvPr/>
            </p:nvSpPr>
            <p:spPr>
              <a:xfrm>
                <a:off x="1635748" y="2208659"/>
                <a:ext cx="853740"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𝑐</m:t>
                          </m:r>
                        </m:sub>
                      </m:sSub>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b="0" i="1" smtClean="0">
                              <a:latin typeface="Cambria Math" panose="02040503050406030204" pitchFamily="18" charset="0"/>
                            </a:rPr>
                            <m:t>−</m:t>
                          </m:r>
                          <m:r>
                            <a:rPr lang="en-US" i="1">
                              <a:latin typeface="Cambria Math" panose="02040503050406030204" pitchFamily="18" charset="0"/>
                            </a:rPr>
                            <m:t>𝑖𝑘</m:t>
                          </m:r>
                          <m:r>
                            <a:rPr lang="en-US" i="1">
                              <a:latin typeface="Cambria Math" panose="02040503050406030204" pitchFamily="18" charset="0"/>
                            </a:rPr>
                            <m:t>𝑥</m:t>
                          </m:r>
                        </m:sup>
                      </m:sSup>
                    </m:oMath>
                  </m:oMathPara>
                </a14:m>
                <a:endParaRPr lang="en-US" dirty="0"/>
              </a:p>
            </p:txBody>
          </p:sp>
        </mc:Choice>
        <mc:Fallback>
          <p:sp>
            <p:nvSpPr>
              <p:cNvPr id="74" name="TextBox 73">
                <a:extLst>
                  <a:ext uri="{FF2B5EF4-FFF2-40B4-BE49-F238E27FC236}">
                    <a16:creationId xmlns:a16="http://schemas.microsoft.com/office/drawing/2014/main" id="{D170C4C2-ACDE-2E94-60C8-4F2C9184E84B}"/>
                  </a:ext>
                </a:extLst>
              </p:cNvPr>
              <p:cNvSpPr txBox="1">
                <a:spLocks noRot="1" noChangeAspect="1" noMove="1" noResize="1" noEditPoints="1" noAdjustHandles="1" noChangeArrowheads="1" noChangeShapeType="1" noTextEdit="1"/>
              </p:cNvSpPr>
              <p:nvPr/>
            </p:nvSpPr>
            <p:spPr>
              <a:xfrm>
                <a:off x="1635748" y="2208659"/>
                <a:ext cx="853740" cy="400110"/>
              </a:xfrm>
              <a:prstGeom prst="rect">
                <a:avLst/>
              </a:prstGeom>
              <a:blipFill>
                <a:blip r:embed="rId7"/>
                <a:stretch>
                  <a:fillRect r="-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5" name="TextBox 74">
                <a:extLst>
                  <a:ext uri="{FF2B5EF4-FFF2-40B4-BE49-F238E27FC236}">
                    <a16:creationId xmlns:a16="http://schemas.microsoft.com/office/drawing/2014/main" id="{9E3A333E-FAF7-7C40-D97B-8D91F363B549}"/>
                  </a:ext>
                </a:extLst>
              </p:cNvPr>
              <p:cNvSpPr txBox="1"/>
              <p:nvPr/>
            </p:nvSpPr>
            <p:spPr>
              <a:xfrm>
                <a:off x="4808565" y="1509594"/>
                <a:ext cx="806503" cy="39716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𝐴</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smtClean="0">
                              <a:latin typeface="Cambria Math" panose="02040503050406030204" pitchFamily="18" charset="0"/>
                            </a:rPr>
                            <m:t>𝑖</m:t>
                          </m:r>
                          <m:r>
                            <a:rPr lang="en-US" i="1">
                              <a:latin typeface="Cambria Math" panose="02040503050406030204" pitchFamily="18" charset="0"/>
                            </a:rPr>
                            <m:t>𝑘𝑥</m:t>
                          </m:r>
                        </m:sup>
                      </m:sSup>
                    </m:oMath>
                  </m:oMathPara>
                </a14:m>
                <a:endParaRPr lang="en-US" dirty="0"/>
              </a:p>
            </p:txBody>
          </p:sp>
        </mc:Choice>
        <mc:Fallback>
          <p:sp>
            <p:nvSpPr>
              <p:cNvPr id="75" name="TextBox 74">
                <a:extLst>
                  <a:ext uri="{FF2B5EF4-FFF2-40B4-BE49-F238E27FC236}">
                    <a16:creationId xmlns:a16="http://schemas.microsoft.com/office/drawing/2014/main" id="{9E3A333E-FAF7-7C40-D97B-8D91F363B549}"/>
                  </a:ext>
                </a:extLst>
              </p:cNvPr>
              <p:cNvSpPr txBox="1">
                <a:spLocks noRot="1" noChangeAspect="1" noMove="1" noResize="1" noEditPoints="1" noAdjustHandles="1" noChangeArrowheads="1" noChangeShapeType="1" noTextEdit="1"/>
              </p:cNvSpPr>
              <p:nvPr/>
            </p:nvSpPr>
            <p:spPr>
              <a:xfrm>
                <a:off x="4808565" y="1509594"/>
                <a:ext cx="806503" cy="39716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6" name="TextBox 75">
                <a:extLst>
                  <a:ext uri="{FF2B5EF4-FFF2-40B4-BE49-F238E27FC236}">
                    <a16:creationId xmlns:a16="http://schemas.microsoft.com/office/drawing/2014/main" id="{5B1035C2-79EC-9414-1BD3-3A9C57802AC8}"/>
                  </a:ext>
                </a:extLst>
              </p:cNvPr>
              <p:cNvSpPr txBox="1"/>
              <p:nvPr/>
            </p:nvSpPr>
            <p:spPr>
              <a:xfrm>
                <a:off x="4720692" y="2161252"/>
                <a:ext cx="939103" cy="39716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𝐵</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𝑖𝑘𝑥</m:t>
                          </m:r>
                        </m:sup>
                      </m:sSup>
                    </m:oMath>
                  </m:oMathPara>
                </a14:m>
                <a:endParaRPr lang="en-US" dirty="0"/>
              </a:p>
            </p:txBody>
          </p:sp>
        </mc:Choice>
        <mc:Fallback>
          <p:sp>
            <p:nvSpPr>
              <p:cNvPr id="76" name="TextBox 75">
                <a:extLst>
                  <a:ext uri="{FF2B5EF4-FFF2-40B4-BE49-F238E27FC236}">
                    <a16:creationId xmlns:a16="http://schemas.microsoft.com/office/drawing/2014/main" id="{5B1035C2-79EC-9414-1BD3-3A9C57802AC8}"/>
                  </a:ext>
                </a:extLst>
              </p:cNvPr>
              <p:cNvSpPr txBox="1">
                <a:spLocks noRot="1" noChangeAspect="1" noMove="1" noResize="1" noEditPoints="1" noAdjustHandles="1" noChangeArrowheads="1" noChangeShapeType="1" noTextEdit="1"/>
              </p:cNvSpPr>
              <p:nvPr/>
            </p:nvSpPr>
            <p:spPr>
              <a:xfrm>
                <a:off x="4720692" y="2161252"/>
                <a:ext cx="939103" cy="39716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7" name="TextBox 76">
                <a:extLst>
                  <a:ext uri="{FF2B5EF4-FFF2-40B4-BE49-F238E27FC236}">
                    <a16:creationId xmlns:a16="http://schemas.microsoft.com/office/drawing/2014/main" id="{0ECA03C5-12E1-0A26-4B0F-62169D093BF4}"/>
                  </a:ext>
                </a:extLst>
              </p:cNvPr>
              <p:cNvSpPr txBox="1"/>
              <p:nvPr/>
            </p:nvSpPr>
            <p:spPr>
              <a:xfrm>
                <a:off x="1838278" y="1509594"/>
                <a:ext cx="432811" cy="37824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𝑖𝑘</m:t>
                          </m:r>
                          <m:r>
                            <a:rPr lang="en-US" b="0" i="1" smtClean="0">
                              <a:latin typeface="Cambria Math" panose="02040503050406030204" pitchFamily="18" charset="0"/>
                            </a:rPr>
                            <m:t>𝑥</m:t>
                          </m:r>
                        </m:sup>
                      </m:sSup>
                    </m:oMath>
                  </m:oMathPara>
                </a14:m>
                <a:endParaRPr lang="en-US" dirty="0"/>
              </a:p>
            </p:txBody>
          </p:sp>
        </mc:Choice>
        <mc:Fallback>
          <p:sp>
            <p:nvSpPr>
              <p:cNvPr id="77" name="TextBox 76">
                <a:extLst>
                  <a:ext uri="{FF2B5EF4-FFF2-40B4-BE49-F238E27FC236}">
                    <a16:creationId xmlns:a16="http://schemas.microsoft.com/office/drawing/2014/main" id="{0ECA03C5-12E1-0A26-4B0F-62169D093BF4}"/>
                  </a:ext>
                </a:extLst>
              </p:cNvPr>
              <p:cNvSpPr txBox="1">
                <a:spLocks noRot="1" noChangeAspect="1" noMove="1" noResize="1" noEditPoints="1" noAdjustHandles="1" noChangeArrowheads="1" noChangeShapeType="1" noTextEdit="1"/>
              </p:cNvSpPr>
              <p:nvPr/>
            </p:nvSpPr>
            <p:spPr>
              <a:xfrm>
                <a:off x="1838278" y="1509594"/>
                <a:ext cx="432811" cy="378245"/>
              </a:xfrm>
              <a:prstGeom prst="rect">
                <a:avLst/>
              </a:prstGeom>
              <a:blipFill>
                <a:blip r:embed="rId10"/>
                <a:stretch>
                  <a:fillRect r="-21127"/>
                </a:stretch>
              </a:blipFill>
            </p:spPr>
            <p:txBody>
              <a:bodyPr/>
              <a:lstStyle/>
              <a:p>
                <a:r>
                  <a:rPr lang="en-US">
                    <a:noFill/>
                  </a:rPr>
                  <a:t> </a:t>
                </a:r>
              </a:p>
            </p:txBody>
          </p:sp>
        </mc:Fallback>
      </mc:AlternateContent>
      <p:cxnSp>
        <p:nvCxnSpPr>
          <p:cNvPr id="78" name="Straight Arrow Connector 77">
            <a:extLst>
              <a:ext uri="{FF2B5EF4-FFF2-40B4-BE49-F238E27FC236}">
                <a16:creationId xmlns:a16="http://schemas.microsoft.com/office/drawing/2014/main" id="{BC7EBB3F-7F8B-4B2F-5EDC-46D4BD45BF7E}"/>
              </a:ext>
            </a:extLst>
          </p:cNvPr>
          <p:cNvCxnSpPr>
            <a:cxnSpLocks/>
          </p:cNvCxnSpPr>
          <p:nvPr/>
        </p:nvCxnSpPr>
        <p:spPr>
          <a:xfrm>
            <a:off x="3667132" y="1428391"/>
            <a:ext cx="4031987"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9" name="TextBox 78">
                <a:extLst>
                  <a:ext uri="{FF2B5EF4-FFF2-40B4-BE49-F238E27FC236}">
                    <a16:creationId xmlns:a16="http://schemas.microsoft.com/office/drawing/2014/main" id="{E6535177-2F53-0D68-35AF-2287D11ACE55}"/>
                  </a:ext>
                </a:extLst>
              </p:cNvPr>
              <p:cNvSpPr txBox="1"/>
              <p:nvPr/>
            </p:nvSpPr>
            <p:spPr>
              <a:xfrm>
                <a:off x="5480720" y="1068672"/>
                <a:ext cx="31701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m:t>
                      </m:r>
                    </m:oMath>
                  </m:oMathPara>
                </a14:m>
                <a:endParaRPr lang="en-US" dirty="0"/>
              </a:p>
            </p:txBody>
          </p:sp>
        </mc:Choice>
        <mc:Fallback>
          <p:sp>
            <p:nvSpPr>
              <p:cNvPr id="79" name="TextBox 78">
                <a:extLst>
                  <a:ext uri="{FF2B5EF4-FFF2-40B4-BE49-F238E27FC236}">
                    <a16:creationId xmlns:a16="http://schemas.microsoft.com/office/drawing/2014/main" id="{E6535177-2F53-0D68-35AF-2287D11ACE55}"/>
                  </a:ext>
                </a:extLst>
              </p:cNvPr>
              <p:cNvSpPr txBox="1">
                <a:spLocks noRot="1" noChangeAspect="1" noMove="1" noResize="1" noEditPoints="1" noAdjustHandles="1" noChangeArrowheads="1" noChangeShapeType="1" noTextEdit="1"/>
              </p:cNvSpPr>
              <p:nvPr/>
            </p:nvSpPr>
            <p:spPr>
              <a:xfrm>
                <a:off x="5480720" y="1068672"/>
                <a:ext cx="317010"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0" name="TextBox 79">
                <a:extLst>
                  <a:ext uri="{FF2B5EF4-FFF2-40B4-BE49-F238E27FC236}">
                    <a16:creationId xmlns:a16="http://schemas.microsoft.com/office/drawing/2014/main" id="{ECC07CBA-2CF0-6114-9BB4-9EB8A872C325}"/>
                  </a:ext>
                </a:extLst>
              </p:cNvPr>
              <p:cNvSpPr txBox="1"/>
              <p:nvPr/>
            </p:nvSpPr>
            <p:spPr>
              <a:xfrm>
                <a:off x="6096000" y="4798926"/>
                <a:ext cx="997902" cy="46166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≪1</m:t>
                      </m:r>
                    </m:oMath>
                  </m:oMathPara>
                </a14:m>
                <a:endParaRPr lang="en-US" sz="2400" dirty="0"/>
              </a:p>
            </p:txBody>
          </p:sp>
        </mc:Choice>
        <mc:Fallback>
          <p:sp>
            <p:nvSpPr>
              <p:cNvPr id="80" name="TextBox 79">
                <a:extLst>
                  <a:ext uri="{FF2B5EF4-FFF2-40B4-BE49-F238E27FC236}">
                    <a16:creationId xmlns:a16="http://schemas.microsoft.com/office/drawing/2014/main" id="{ECC07CBA-2CF0-6114-9BB4-9EB8A872C325}"/>
                  </a:ext>
                </a:extLst>
              </p:cNvPr>
              <p:cNvSpPr txBox="1">
                <a:spLocks noRot="1" noChangeAspect="1" noMove="1" noResize="1" noEditPoints="1" noAdjustHandles="1" noChangeArrowheads="1" noChangeShapeType="1" noTextEdit="1"/>
              </p:cNvSpPr>
              <p:nvPr/>
            </p:nvSpPr>
            <p:spPr>
              <a:xfrm>
                <a:off x="6096000" y="4798926"/>
                <a:ext cx="997902" cy="461665"/>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98087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8CA4-DAAA-4512-8332-59B88FAF45CA}"/>
              </a:ext>
            </a:extLst>
          </p:cNvPr>
          <p:cNvSpPr txBox="1">
            <a:spLocks/>
          </p:cNvSpPr>
          <p:nvPr/>
        </p:nvSpPr>
        <p:spPr>
          <a:xfrm>
            <a:off x="1739206" y="-9254"/>
            <a:ext cx="7685921" cy="114300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a:ln>
                  <a:noFill/>
                </a:ln>
                <a:solidFill>
                  <a:srgbClr val="002060"/>
                </a:solidFill>
                <a:effectLst/>
                <a:uLnTx/>
                <a:uFillTx/>
                <a:latin typeface="Calibri Light" panose="020F0302020204030204"/>
                <a:ea typeface="+mj-ea"/>
                <a:cs typeface="+mj-cs"/>
              </a:rPr>
              <a:t>Phase plates in TEM</a:t>
            </a:r>
            <a:endParaRPr kumimoji="0" lang="en-US" sz="2400" b="0" i="0" u="none" strike="noStrike" kern="1200" cap="none" spc="0" normalizeH="0" baseline="0" noProof="0" dirty="0">
              <a:ln>
                <a:noFill/>
              </a:ln>
              <a:solidFill>
                <a:srgbClr val="002060"/>
              </a:solidFill>
              <a:effectLst/>
              <a:uLnTx/>
              <a:uFillTx/>
              <a:latin typeface="Calibri Light" panose="020F0302020204030204"/>
              <a:ea typeface="+mj-ea"/>
              <a:cs typeface="+mj-cs"/>
            </a:endParaRPr>
          </a:p>
        </p:txBody>
      </p:sp>
      <p:grpSp>
        <p:nvGrpSpPr>
          <p:cNvPr id="42" name="Group 41">
            <a:extLst>
              <a:ext uri="{FF2B5EF4-FFF2-40B4-BE49-F238E27FC236}">
                <a16:creationId xmlns:a16="http://schemas.microsoft.com/office/drawing/2014/main" id="{B65E7DC5-CD35-486B-9EB8-A750E726616F}"/>
              </a:ext>
            </a:extLst>
          </p:cNvPr>
          <p:cNvGrpSpPr/>
          <p:nvPr/>
        </p:nvGrpSpPr>
        <p:grpSpPr>
          <a:xfrm>
            <a:off x="2021891" y="968492"/>
            <a:ext cx="6674426" cy="5501354"/>
            <a:chOff x="3749040" y="968492"/>
            <a:chExt cx="6674426" cy="5501354"/>
          </a:xfrm>
        </p:grpSpPr>
        <p:cxnSp>
          <p:nvCxnSpPr>
            <p:cNvPr id="5" name="Straight Arrow Connector 4">
              <a:extLst>
                <a:ext uri="{FF2B5EF4-FFF2-40B4-BE49-F238E27FC236}">
                  <a16:creationId xmlns:a16="http://schemas.microsoft.com/office/drawing/2014/main" id="{79AAB9C1-4EB2-43D2-A156-740FC5BE558A}"/>
                </a:ext>
              </a:extLst>
            </p:cNvPr>
            <p:cNvCxnSpPr>
              <a:cxnSpLocks/>
            </p:cNvCxnSpPr>
            <p:nvPr/>
          </p:nvCxnSpPr>
          <p:spPr>
            <a:xfrm>
              <a:off x="6637689" y="968922"/>
              <a:ext cx="0" cy="99787"/>
            </a:xfrm>
            <a:prstGeom prst="straightConnector1">
              <a:avLst/>
            </a:prstGeom>
            <a:noFill/>
            <a:ln w="25400" cap="flat" cmpd="sng" algn="ctr">
              <a:solidFill>
                <a:srgbClr val="1F497D"/>
              </a:solidFill>
              <a:prstDash val="solid"/>
              <a:tailEnd type="none"/>
            </a:ln>
            <a:effectLst/>
          </p:spPr>
        </p:cxnSp>
        <p:grpSp>
          <p:nvGrpSpPr>
            <p:cNvPr id="6" name="Group 5">
              <a:extLst>
                <a:ext uri="{FF2B5EF4-FFF2-40B4-BE49-F238E27FC236}">
                  <a16:creationId xmlns:a16="http://schemas.microsoft.com/office/drawing/2014/main" id="{30ABA6E4-C9E9-4E6E-BF34-D1A5EA9A33DB}"/>
                </a:ext>
              </a:extLst>
            </p:cNvPr>
            <p:cNvGrpSpPr/>
            <p:nvPr/>
          </p:nvGrpSpPr>
          <p:grpSpPr>
            <a:xfrm>
              <a:off x="3749040" y="1069157"/>
              <a:ext cx="4154903" cy="5400689"/>
              <a:chOff x="1155125" y="1355075"/>
              <a:chExt cx="4154903" cy="5400689"/>
            </a:xfrm>
          </p:grpSpPr>
          <p:grpSp>
            <p:nvGrpSpPr>
              <p:cNvPr id="12" name="Group 11">
                <a:extLst>
                  <a:ext uri="{FF2B5EF4-FFF2-40B4-BE49-F238E27FC236}">
                    <a16:creationId xmlns:a16="http://schemas.microsoft.com/office/drawing/2014/main" id="{A52CAB3B-4451-4E5C-9F1B-3E77CDA2C2F9}"/>
                  </a:ext>
                </a:extLst>
              </p:cNvPr>
              <p:cNvGrpSpPr/>
              <p:nvPr/>
            </p:nvGrpSpPr>
            <p:grpSpPr>
              <a:xfrm>
                <a:off x="1155125" y="1355075"/>
                <a:ext cx="4154903" cy="5400689"/>
                <a:chOff x="1155125" y="1355075"/>
                <a:chExt cx="4154903" cy="5400689"/>
              </a:xfrm>
            </p:grpSpPr>
            <p:grpSp>
              <p:nvGrpSpPr>
                <p:cNvPr id="15" name="Group 14">
                  <a:extLst>
                    <a:ext uri="{FF2B5EF4-FFF2-40B4-BE49-F238E27FC236}">
                      <a16:creationId xmlns:a16="http://schemas.microsoft.com/office/drawing/2014/main" id="{C63DFD72-C1B9-4FFC-9E98-4BB56C8FA32E}"/>
                    </a:ext>
                  </a:extLst>
                </p:cNvPr>
                <p:cNvGrpSpPr/>
                <p:nvPr/>
              </p:nvGrpSpPr>
              <p:grpSpPr>
                <a:xfrm>
                  <a:off x="1155125" y="1355075"/>
                  <a:ext cx="4077887" cy="5400689"/>
                  <a:chOff x="1155125" y="1355075"/>
                  <a:chExt cx="4077887" cy="5400689"/>
                </a:xfrm>
              </p:grpSpPr>
              <p:grpSp>
                <p:nvGrpSpPr>
                  <p:cNvPr id="17" name="Group 16">
                    <a:extLst>
                      <a:ext uri="{FF2B5EF4-FFF2-40B4-BE49-F238E27FC236}">
                        <a16:creationId xmlns:a16="http://schemas.microsoft.com/office/drawing/2014/main" id="{156D260E-226F-4ECF-9CDB-AF7B12FE3E6B}"/>
                      </a:ext>
                    </a:extLst>
                  </p:cNvPr>
                  <p:cNvGrpSpPr>
                    <a:grpSpLocks noChangeAspect="1"/>
                  </p:cNvGrpSpPr>
                  <p:nvPr/>
                </p:nvGrpSpPr>
                <p:grpSpPr>
                  <a:xfrm>
                    <a:off x="1155125" y="1355075"/>
                    <a:ext cx="4077887" cy="5400689"/>
                    <a:chOff x="35543" y="1129750"/>
                    <a:chExt cx="2451777" cy="3281124"/>
                  </a:xfrm>
                </p:grpSpPr>
                <p:grpSp>
                  <p:nvGrpSpPr>
                    <p:cNvPr id="19" name="Group 18">
                      <a:extLst>
                        <a:ext uri="{FF2B5EF4-FFF2-40B4-BE49-F238E27FC236}">
                          <a16:creationId xmlns:a16="http://schemas.microsoft.com/office/drawing/2014/main" id="{EFD4EFAA-BD40-46B0-BCE7-FD9647CF8BE7}"/>
                        </a:ext>
                      </a:extLst>
                    </p:cNvPr>
                    <p:cNvGrpSpPr/>
                    <p:nvPr/>
                  </p:nvGrpSpPr>
                  <p:grpSpPr>
                    <a:xfrm>
                      <a:off x="35543" y="1129750"/>
                      <a:ext cx="2451777" cy="3281124"/>
                      <a:chOff x="663428" y="1752600"/>
                      <a:chExt cx="4252262" cy="4807523"/>
                    </a:xfrm>
                  </p:grpSpPr>
                  <p:sp>
                    <p:nvSpPr>
                      <p:cNvPr id="21" name="TextBox 20">
                        <a:extLst>
                          <a:ext uri="{FF2B5EF4-FFF2-40B4-BE49-F238E27FC236}">
                            <a16:creationId xmlns:a16="http://schemas.microsoft.com/office/drawing/2014/main" id="{8FECAAED-C67C-4F07-9984-C4548C82E86D}"/>
                          </a:ext>
                        </a:extLst>
                      </p:cNvPr>
                      <p:cNvSpPr txBox="1"/>
                      <p:nvPr/>
                    </p:nvSpPr>
                    <p:spPr>
                      <a:xfrm>
                        <a:off x="663428" y="3877234"/>
                        <a:ext cx="2051095" cy="866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a:ea typeface="+mn-ea"/>
                            <a:cs typeface="+mn-cs"/>
                          </a:rPr>
                          <a:t>Diffraction plane</a:t>
                        </a:r>
                      </a:p>
                    </p:txBody>
                  </p:sp>
                  <p:sp>
                    <p:nvSpPr>
                      <p:cNvPr id="22" name="TextBox 21">
                        <a:extLst>
                          <a:ext uri="{FF2B5EF4-FFF2-40B4-BE49-F238E27FC236}">
                            <a16:creationId xmlns:a16="http://schemas.microsoft.com/office/drawing/2014/main" id="{51B46109-C05E-4A25-95A4-A75C5389E065}"/>
                          </a:ext>
                        </a:extLst>
                      </p:cNvPr>
                      <p:cNvSpPr txBox="1"/>
                      <p:nvPr/>
                    </p:nvSpPr>
                    <p:spPr>
                      <a:xfrm>
                        <a:off x="794993" y="5613115"/>
                        <a:ext cx="1937546" cy="9470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a:ea typeface="+mn-ea"/>
                            <a:cs typeface="+mn-cs"/>
                          </a:rPr>
                          <a:t>Image plane</a:t>
                        </a:r>
                      </a:p>
                    </p:txBody>
                  </p:sp>
                  <p:grpSp>
                    <p:nvGrpSpPr>
                      <p:cNvPr id="23" name="Group 22">
                        <a:extLst>
                          <a:ext uri="{FF2B5EF4-FFF2-40B4-BE49-F238E27FC236}">
                            <a16:creationId xmlns:a16="http://schemas.microsoft.com/office/drawing/2014/main" id="{BC4B90B0-2341-441B-9E8B-A8332C3417A3}"/>
                          </a:ext>
                        </a:extLst>
                      </p:cNvPr>
                      <p:cNvGrpSpPr/>
                      <p:nvPr/>
                    </p:nvGrpSpPr>
                    <p:grpSpPr>
                      <a:xfrm>
                        <a:off x="2522193" y="1752600"/>
                        <a:ext cx="2393497" cy="4435928"/>
                        <a:chOff x="2522193" y="1752600"/>
                        <a:chExt cx="2393497" cy="4435928"/>
                      </a:xfrm>
                    </p:grpSpPr>
                    <p:grpSp>
                      <p:nvGrpSpPr>
                        <p:cNvPr id="26" name="Group 25">
                          <a:extLst>
                            <a:ext uri="{FF2B5EF4-FFF2-40B4-BE49-F238E27FC236}">
                              <a16:creationId xmlns:a16="http://schemas.microsoft.com/office/drawing/2014/main" id="{5225EF59-9EAD-4A56-A284-385746A7AAB9}"/>
                            </a:ext>
                          </a:extLst>
                        </p:cNvPr>
                        <p:cNvGrpSpPr/>
                        <p:nvPr/>
                      </p:nvGrpSpPr>
                      <p:grpSpPr>
                        <a:xfrm>
                          <a:off x="2522193" y="1752600"/>
                          <a:ext cx="2393497" cy="4435928"/>
                          <a:chOff x="6036127" y="1431472"/>
                          <a:chExt cx="2393497" cy="4435928"/>
                        </a:xfrm>
                      </p:grpSpPr>
                      <p:sp>
                        <p:nvSpPr>
                          <p:cNvPr id="28" name="Freeform 26">
                            <a:extLst>
                              <a:ext uri="{FF2B5EF4-FFF2-40B4-BE49-F238E27FC236}">
                                <a16:creationId xmlns:a16="http://schemas.microsoft.com/office/drawing/2014/main" id="{00B4B688-0322-4480-8C18-AEF40E183BAA}"/>
                              </a:ext>
                            </a:extLst>
                          </p:cNvPr>
                          <p:cNvSpPr/>
                          <p:nvPr/>
                        </p:nvSpPr>
                        <p:spPr>
                          <a:xfrm>
                            <a:off x="6629400" y="1431472"/>
                            <a:ext cx="1004207" cy="2343150"/>
                          </a:xfrm>
                          <a:custGeom>
                            <a:avLst/>
                            <a:gdLst>
                              <a:gd name="connsiteX0" fmla="*/ 0 w 996043"/>
                              <a:gd name="connsiteY0" fmla="*/ 0 h 2326822"/>
                              <a:gd name="connsiteX1" fmla="*/ 8164 w 996043"/>
                              <a:gd name="connsiteY1" fmla="*/ 1665514 h 2326822"/>
                              <a:gd name="connsiteX2" fmla="*/ 514350 w 996043"/>
                              <a:gd name="connsiteY2" fmla="*/ 2326822 h 2326822"/>
                              <a:gd name="connsiteX3" fmla="*/ 996043 w 996043"/>
                              <a:gd name="connsiteY3" fmla="*/ 1690007 h 2326822"/>
                              <a:gd name="connsiteX4" fmla="*/ 955221 w 996043"/>
                              <a:gd name="connsiteY4" fmla="*/ 24493 h 2326822"/>
                              <a:gd name="connsiteX5" fmla="*/ 0 w 996043"/>
                              <a:gd name="connsiteY5" fmla="*/ 0 h 2326822"/>
                              <a:gd name="connsiteX0" fmla="*/ 0 w 996043"/>
                              <a:gd name="connsiteY0" fmla="*/ 0 h 2326822"/>
                              <a:gd name="connsiteX1" fmla="*/ 8164 w 996043"/>
                              <a:gd name="connsiteY1" fmla="*/ 1665514 h 2326822"/>
                              <a:gd name="connsiteX2" fmla="*/ 514350 w 996043"/>
                              <a:gd name="connsiteY2" fmla="*/ 2326822 h 2326822"/>
                              <a:gd name="connsiteX3" fmla="*/ 996043 w 996043"/>
                              <a:gd name="connsiteY3" fmla="*/ 1690007 h 2326822"/>
                              <a:gd name="connsiteX4" fmla="*/ 938893 w 996043"/>
                              <a:gd name="connsiteY4" fmla="*/ 1 h 2326822"/>
                              <a:gd name="connsiteX5" fmla="*/ 0 w 996043"/>
                              <a:gd name="connsiteY5" fmla="*/ 0 h 2326822"/>
                              <a:gd name="connsiteX0" fmla="*/ 0 w 1004207"/>
                              <a:gd name="connsiteY0" fmla="*/ 16328 h 2343150"/>
                              <a:gd name="connsiteX1" fmla="*/ 8164 w 1004207"/>
                              <a:gd name="connsiteY1" fmla="*/ 1681842 h 2343150"/>
                              <a:gd name="connsiteX2" fmla="*/ 514350 w 1004207"/>
                              <a:gd name="connsiteY2" fmla="*/ 2343150 h 2343150"/>
                              <a:gd name="connsiteX3" fmla="*/ 996043 w 1004207"/>
                              <a:gd name="connsiteY3" fmla="*/ 1706335 h 2343150"/>
                              <a:gd name="connsiteX4" fmla="*/ 1004207 w 1004207"/>
                              <a:gd name="connsiteY4" fmla="*/ 0 h 2343150"/>
                              <a:gd name="connsiteX5" fmla="*/ 0 w 1004207"/>
                              <a:gd name="connsiteY5" fmla="*/ 16328 h 23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4207" h="2343150">
                                <a:moveTo>
                                  <a:pt x="0" y="16328"/>
                                </a:moveTo>
                                <a:cubicBezTo>
                                  <a:pt x="2721" y="571499"/>
                                  <a:pt x="5443" y="1126671"/>
                                  <a:pt x="8164" y="1681842"/>
                                </a:cubicBezTo>
                                <a:lnTo>
                                  <a:pt x="514350" y="2343150"/>
                                </a:lnTo>
                                <a:lnTo>
                                  <a:pt x="996043" y="1706335"/>
                                </a:lnTo>
                                <a:cubicBezTo>
                                  <a:pt x="998764" y="1137557"/>
                                  <a:pt x="1001486" y="568778"/>
                                  <a:pt x="1004207" y="0"/>
                                </a:cubicBezTo>
                                <a:lnTo>
                                  <a:pt x="0" y="16328"/>
                                </a:lnTo>
                                <a:close/>
                              </a:path>
                            </a:pathLst>
                          </a:cu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cxnSp>
                        <p:nvCxnSpPr>
                          <p:cNvPr id="29" name="Straight Connector 28">
                            <a:extLst>
                              <a:ext uri="{FF2B5EF4-FFF2-40B4-BE49-F238E27FC236}">
                                <a16:creationId xmlns:a16="http://schemas.microsoft.com/office/drawing/2014/main" id="{C7D6C070-4890-4806-85B6-026F947D2B61}"/>
                              </a:ext>
                            </a:extLst>
                          </p:cNvPr>
                          <p:cNvCxnSpPr/>
                          <p:nvPr/>
                        </p:nvCxnSpPr>
                        <p:spPr>
                          <a:xfrm>
                            <a:off x="6036127" y="2133600"/>
                            <a:ext cx="2393497" cy="0"/>
                          </a:xfrm>
                          <a:prstGeom prst="line">
                            <a:avLst/>
                          </a:prstGeom>
                          <a:noFill/>
                          <a:ln w="19050" cap="flat" cmpd="sng" algn="ctr">
                            <a:solidFill>
                              <a:schemeClr val="tx1"/>
                            </a:solidFill>
                            <a:prstDash val="dash"/>
                          </a:ln>
                          <a:effectLst/>
                        </p:spPr>
                      </p:cxnSp>
                      <p:pic>
                        <p:nvPicPr>
                          <p:cNvPr id="30" name="Picture 2">
                            <a:extLst>
                              <a:ext uri="{FF2B5EF4-FFF2-40B4-BE49-F238E27FC236}">
                                <a16:creationId xmlns:a16="http://schemas.microsoft.com/office/drawing/2014/main" id="{A62C787B-6D45-454F-81C6-6676A6CFF3C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64816" y="1990276"/>
                            <a:ext cx="333374" cy="14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Freeform 29">
                            <a:extLst>
                              <a:ext uri="{FF2B5EF4-FFF2-40B4-BE49-F238E27FC236}">
                                <a16:creationId xmlns:a16="http://schemas.microsoft.com/office/drawing/2014/main" id="{75675531-F43B-419C-BE33-939230EB20B2}"/>
                              </a:ext>
                            </a:extLst>
                          </p:cNvPr>
                          <p:cNvSpPr/>
                          <p:nvPr/>
                        </p:nvSpPr>
                        <p:spPr>
                          <a:xfrm flipV="1">
                            <a:off x="6636320" y="3774448"/>
                            <a:ext cx="1027565" cy="1740273"/>
                          </a:xfrm>
                          <a:custGeom>
                            <a:avLst/>
                            <a:gdLst>
                              <a:gd name="connsiteX0" fmla="*/ 0 w 996043"/>
                              <a:gd name="connsiteY0" fmla="*/ 0 h 2326822"/>
                              <a:gd name="connsiteX1" fmla="*/ 8164 w 996043"/>
                              <a:gd name="connsiteY1" fmla="*/ 1665514 h 2326822"/>
                              <a:gd name="connsiteX2" fmla="*/ 514350 w 996043"/>
                              <a:gd name="connsiteY2" fmla="*/ 2326822 h 2326822"/>
                              <a:gd name="connsiteX3" fmla="*/ 996043 w 996043"/>
                              <a:gd name="connsiteY3" fmla="*/ 1690007 h 2326822"/>
                              <a:gd name="connsiteX4" fmla="*/ 955221 w 996043"/>
                              <a:gd name="connsiteY4" fmla="*/ 24493 h 2326822"/>
                              <a:gd name="connsiteX5" fmla="*/ 0 w 996043"/>
                              <a:gd name="connsiteY5" fmla="*/ 0 h 2326822"/>
                              <a:gd name="connsiteX0" fmla="*/ 0 w 996043"/>
                              <a:gd name="connsiteY0" fmla="*/ 0 h 2326822"/>
                              <a:gd name="connsiteX1" fmla="*/ 8164 w 996043"/>
                              <a:gd name="connsiteY1" fmla="*/ 1665514 h 2326822"/>
                              <a:gd name="connsiteX2" fmla="*/ 514350 w 996043"/>
                              <a:gd name="connsiteY2" fmla="*/ 2326822 h 2326822"/>
                              <a:gd name="connsiteX3" fmla="*/ 996043 w 996043"/>
                              <a:gd name="connsiteY3" fmla="*/ 1690007 h 2326822"/>
                              <a:gd name="connsiteX4" fmla="*/ 938893 w 996043"/>
                              <a:gd name="connsiteY4" fmla="*/ 1 h 2326822"/>
                              <a:gd name="connsiteX5" fmla="*/ 0 w 996043"/>
                              <a:gd name="connsiteY5" fmla="*/ 0 h 2326822"/>
                              <a:gd name="connsiteX0" fmla="*/ 0 w 1004207"/>
                              <a:gd name="connsiteY0" fmla="*/ 16328 h 2343150"/>
                              <a:gd name="connsiteX1" fmla="*/ 8164 w 1004207"/>
                              <a:gd name="connsiteY1" fmla="*/ 1681842 h 2343150"/>
                              <a:gd name="connsiteX2" fmla="*/ 514350 w 1004207"/>
                              <a:gd name="connsiteY2" fmla="*/ 2343150 h 2343150"/>
                              <a:gd name="connsiteX3" fmla="*/ 996043 w 1004207"/>
                              <a:gd name="connsiteY3" fmla="*/ 1706335 h 2343150"/>
                              <a:gd name="connsiteX4" fmla="*/ 1004207 w 1004207"/>
                              <a:gd name="connsiteY4" fmla="*/ 0 h 2343150"/>
                              <a:gd name="connsiteX5" fmla="*/ 0 w 1004207"/>
                              <a:gd name="connsiteY5" fmla="*/ 16328 h 2343150"/>
                              <a:gd name="connsiteX0" fmla="*/ 0 w 999295"/>
                              <a:gd name="connsiteY0" fmla="*/ 744030 h 2343150"/>
                              <a:gd name="connsiteX1" fmla="*/ 3252 w 999295"/>
                              <a:gd name="connsiteY1" fmla="*/ 1681842 h 2343150"/>
                              <a:gd name="connsiteX2" fmla="*/ 509438 w 999295"/>
                              <a:gd name="connsiteY2" fmla="*/ 2343150 h 2343150"/>
                              <a:gd name="connsiteX3" fmla="*/ 991131 w 999295"/>
                              <a:gd name="connsiteY3" fmla="*/ 1706335 h 2343150"/>
                              <a:gd name="connsiteX4" fmla="*/ 999295 w 999295"/>
                              <a:gd name="connsiteY4" fmla="*/ 0 h 2343150"/>
                              <a:gd name="connsiteX5" fmla="*/ 0 w 999295"/>
                              <a:gd name="connsiteY5" fmla="*/ 744030 h 2343150"/>
                              <a:gd name="connsiteX0" fmla="*/ 0 w 999295"/>
                              <a:gd name="connsiteY0" fmla="*/ 1324 h 1600444"/>
                              <a:gd name="connsiteX1" fmla="*/ 3252 w 999295"/>
                              <a:gd name="connsiteY1" fmla="*/ 939136 h 1600444"/>
                              <a:gd name="connsiteX2" fmla="*/ 509438 w 999295"/>
                              <a:gd name="connsiteY2" fmla="*/ 1600444 h 1600444"/>
                              <a:gd name="connsiteX3" fmla="*/ 991131 w 999295"/>
                              <a:gd name="connsiteY3" fmla="*/ 963629 h 1600444"/>
                              <a:gd name="connsiteX4" fmla="*/ 999295 w 999295"/>
                              <a:gd name="connsiteY4" fmla="*/ 0 h 1600444"/>
                              <a:gd name="connsiteX5" fmla="*/ 0 w 999295"/>
                              <a:gd name="connsiteY5" fmla="*/ 1324 h 1600444"/>
                              <a:gd name="connsiteX0" fmla="*/ 0 w 1015928"/>
                              <a:gd name="connsiteY0" fmla="*/ 1324 h 1600444"/>
                              <a:gd name="connsiteX1" fmla="*/ 3252 w 1015928"/>
                              <a:gd name="connsiteY1" fmla="*/ 939136 h 1600444"/>
                              <a:gd name="connsiteX2" fmla="*/ 509438 w 1015928"/>
                              <a:gd name="connsiteY2" fmla="*/ 1600444 h 1600444"/>
                              <a:gd name="connsiteX3" fmla="*/ 1015693 w 1015928"/>
                              <a:gd name="connsiteY3" fmla="*/ 963629 h 1600444"/>
                              <a:gd name="connsiteX4" fmla="*/ 999295 w 1015928"/>
                              <a:gd name="connsiteY4" fmla="*/ 0 h 1600444"/>
                              <a:gd name="connsiteX5" fmla="*/ 0 w 1015928"/>
                              <a:gd name="connsiteY5" fmla="*/ 1324 h 1600444"/>
                              <a:gd name="connsiteX0" fmla="*/ 0 w 1023857"/>
                              <a:gd name="connsiteY0" fmla="*/ 0 h 1599120"/>
                              <a:gd name="connsiteX1" fmla="*/ 3252 w 1023857"/>
                              <a:gd name="connsiteY1" fmla="*/ 937812 h 1599120"/>
                              <a:gd name="connsiteX2" fmla="*/ 509438 w 1023857"/>
                              <a:gd name="connsiteY2" fmla="*/ 1599120 h 1599120"/>
                              <a:gd name="connsiteX3" fmla="*/ 1015693 w 1023857"/>
                              <a:gd name="connsiteY3" fmla="*/ 962305 h 1599120"/>
                              <a:gd name="connsiteX4" fmla="*/ 1023857 w 1023857"/>
                              <a:gd name="connsiteY4" fmla="*/ 6178 h 1599120"/>
                              <a:gd name="connsiteX5" fmla="*/ 0 w 1023857"/>
                              <a:gd name="connsiteY5" fmla="*/ 0 h 1599120"/>
                              <a:gd name="connsiteX0" fmla="*/ 0 w 1030834"/>
                              <a:gd name="connsiteY0" fmla="*/ 0 h 1599120"/>
                              <a:gd name="connsiteX1" fmla="*/ 3252 w 1030834"/>
                              <a:gd name="connsiteY1" fmla="*/ 937812 h 1599120"/>
                              <a:gd name="connsiteX2" fmla="*/ 509438 w 1030834"/>
                              <a:gd name="connsiteY2" fmla="*/ 1599120 h 1599120"/>
                              <a:gd name="connsiteX3" fmla="*/ 1030431 w 1030834"/>
                              <a:gd name="connsiteY3" fmla="*/ 954803 h 1599120"/>
                              <a:gd name="connsiteX4" fmla="*/ 1023857 w 1030834"/>
                              <a:gd name="connsiteY4" fmla="*/ 6178 h 1599120"/>
                              <a:gd name="connsiteX5" fmla="*/ 0 w 1030834"/>
                              <a:gd name="connsiteY5" fmla="*/ 0 h 159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0834" h="1599120">
                                <a:moveTo>
                                  <a:pt x="0" y="0"/>
                                </a:moveTo>
                                <a:cubicBezTo>
                                  <a:pt x="2721" y="555171"/>
                                  <a:pt x="531" y="382641"/>
                                  <a:pt x="3252" y="937812"/>
                                </a:cubicBezTo>
                                <a:lnTo>
                                  <a:pt x="509438" y="1599120"/>
                                </a:lnTo>
                                <a:lnTo>
                                  <a:pt x="1030431" y="954803"/>
                                </a:lnTo>
                                <a:cubicBezTo>
                                  <a:pt x="1033152" y="386025"/>
                                  <a:pt x="1021136" y="574956"/>
                                  <a:pt x="1023857" y="6178"/>
                                </a:cubicBezTo>
                                <a:lnTo>
                                  <a:pt x="0" y="0"/>
                                </a:lnTo>
                                <a:close/>
                              </a:path>
                            </a:pathLst>
                          </a:custGeom>
                          <a:gradFill rotWithShape="1">
                            <a:gsLst>
                              <a:gs pos="0">
                                <a:srgbClr val="8064A2">
                                  <a:tint val="50000"/>
                                  <a:satMod val="300000"/>
                                </a:srgbClr>
                              </a:gs>
                              <a:gs pos="35000">
                                <a:srgbClr val="8064A2">
                                  <a:tint val="37000"/>
                                  <a:satMod val="300000"/>
                                </a:srgbClr>
                              </a:gs>
                              <a:gs pos="100000">
                                <a:srgbClr val="8064A2">
                                  <a:tint val="15000"/>
                                  <a:satMod val="350000"/>
                                </a:srgbClr>
                              </a:gs>
                            </a:gsLst>
                            <a:lin ang="16200000" scaled="1"/>
                          </a:gradFill>
                          <a:ln w="9525" cap="flat" cmpd="sng" algn="ctr">
                            <a:solidFill>
                              <a:srgbClr val="8064A2">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34" name="Rectangle 33">
                            <a:extLst>
                              <a:ext uri="{FF2B5EF4-FFF2-40B4-BE49-F238E27FC236}">
                                <a16:creationId xmlns:a16="http://schemas.microsoft.com/office/drawing/2014/main" id="{76C3C738-BDBA-4010-B9DF-ED61ECAFA16B}"/>
                              </a:ext>
                            </a:extLst>
                          </p:cNvPr>
                          <p:cNvSpPr/>
                          <p:nvPr/>
                        </p:nvSpPr>
                        <p:spPr>
                          <a:xfrm>
                            <a:off x="6036127" y="5486400"/>
                            <a:ext cx="2312535" cy="381000"/>
                          </a:xfrm>
                          <a:prstGeom prst="rect">
                            <a:avLst/>
                          </a:prstGeom>
                          <a:solidFill>
                            <a:srgbClr val="4F81BD"/>
                          </a:solidFill>
                          <a:ln w="25400" cap="flat" cmpd="sng" algn="ctr">
                            <a:solidFill>
                              <a:srgbClr val="4F81BD">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27" name="Freeform 25">
                          <a:extLst>
                            <a:ext uri="{FF2B5EF4-FFF2-40B4-BE49-F238E27FC236}">
                              <a16:creationId xmlns:a16="http://schemas.microsoft.com/office/drawing/2014/main" id="{82721492-63BB-48B6-8123-698843F1815A}"/>
                            </a:ext>
                          </a:extLst>
                        </p:cNvPr>
                        <p:cNvSpPr/>
                        <p:nvPr/>
                      </p:nvSpPr>
                      <p:spPr>
                        <a:xfrm>
                          <a:off x="3159579" y="2441121"/>
                          <a:ext cx="955221" cy="3355522"/>
                        </a:xfrm>
                        <a:custGeom>
                          <a:avLst/>
                          <a:gdLst>
                            <a:gd name="connsiteX0" fmla="*/ 293914 w 955221"/>
                            <a:gd name="connsiteY0" fmla="*/ 32658 h 3363686"/>
                            <a:gd name="connsiteX1" fmla="*/ 0 w 955221"/>
                            <a:gd name="connsiteY1" fmla="*/ 1012372 h 3363686"/>
                            <a:gd name="connsiteX2" fmla="*/ 8164 w 955221"/>
                            <a:gd name="connsiteY2" fmla="*/ 2326822 h 3363686"/>
                            <a:gd name="connsiteX3" fmla="*/ 171450 w 955221"/>
                            <a:gd name="connsiteY3" fmla="*/ 3355522 h 3363686"/>
                            <a:gd name="connsiteX4" fmla="*/ 800100 w 955221"/>
                            <a:gd name="connsiteY4" fmla="*/ 3363686 h 3363686"/>
                            <a:gd name="connsiteX5" fmla="*/ 955221 w 955221"/>
                            <a:gd name="connsiteY5" fmla="*/ 2359479 h 3363686"/>
                            <a:gd name="connsiteX6" fmla="*/ 922564 w 955221"/>
                            <a:gd name="connsiteY6" fmla="*/ 1020536 h 3363686"/>
                            <a:gd name="connsiteX7" fmla="*/ 636814 w 955221"/>
                            <a:gd name="connsiteY7" fmla="*/ 0 h 3363686"/>
                            <a:gd name="connsiteX8" fmla="*/ 293914 w 955221"/>
                            <a:gd name="connsiteY8" fmla="*/ 32658 h 3363686"/>
                            <a:gd name="connsiteX0" fmla="*/ 293914 w 955221"/>
                            <a:gd name="connsiteY0" fmla="*/ 32658 h 3355522"/>
                            <a:gd name="connsiteX1" fmla="*/ 0 w 955221"/>
                            <a:gd name="connsiteY1" fmla="*/ 1012372 h 3355522"/>
                            <a:gd name="connsiteX2" fmla="*/ 8164 w 955221"/>
                            <a:gd name="connsiteY2" fmla="*/ 2326822 h 3355522"/>
                            <a:gd name="connsiteX3" fmla="*/ 171450 w 955221"/>
                            <a:gd name="connsiteY3" fmla="*/ 3355522 h 3355522"/>
                            <a:gd name="connsiteX4" fmla="*/ 808264 w 955221"/>
                            <a:gd name="connsiteY4" fmla="*/ 3355522 h 3355522"/>
                            <a:gd name="connsiteX5" fmla="*/ 955221 w 955221"/>
                            <a:gd name="connsiteY5" fmla="*/ 2359479 h 3355522"/>
                            <a:gd name="connsiteX6" fmla="*/ 922564 w 955221"/>
                            <a:gd name="connsiteY6" fmla="*/ 1020536 h 3355522"/>
                            <a:gd name="connsiteX7" fmla="*/ 636814 w 955221"/>
                            <a:gd name="connsiteY7" fmla="*/ 0 h 3355522"/>
                            <a:gd name="connsiteX8" fmla="*/ 293914 w 955221"/>
                            <a:gd name="connsiteY8" fmla="*/ 32658 h 3355522"/>
                            <a:gd name="connsiteX0" fmla="*/ 285750 w 955221"/>
                            <a:gd name="connsiteY0" fmla="*/ 8165 h 3355522"/>
                            <a:gd name="connsiteX1" fmla="*/ 0 w 955221"/>
                            <a:gd name="connsiteY1" fmla="*/ 1012372 h 3355522"/>
                            <a:gd name="connsiteX2" fmla="*/ 8164 w 955221"/>
                            <a:gd name="connsiteY2" fmla="*/ 2326822 h 3355522"/>
                            <a:gd name="connsiteX3" fmla="*/ 171450 w 955221"/>
                            <a:gd name="connsiteY3" fmla="*/ 3355522 h 3355522"/>
                            <a:gd name="connsiteX4" fmla="*/ 808264 w 955221"/>
                            <a:gd name="connsiteY4" fmla="*/ 3355522 h 3355522"/>
                            <a:gd name="connsiteX5" fmla="*/ 955221 w 955221"/>
                            <a:gd name="connsiteY5" fmla="*/ 2359479 h 3355522"/>
                            <a:gd name="connsiteX6" fmla="*/ 922564 w 955221"/>
                            <a:gd name="connsiteY6" fmla="*/ 1020536 h 3355522"/>
                            <a:gd name="connsiteX7" fmla="*/ 636814 w 955221"/>
                            <a:gd name="connsiteY7" fmla="*/ 0 h 3355522"/>
                            <a:gd name="connsiteX8" fmla="*/ 285750 w 955221"/>
                            <a:gd name="connsiteY8" fmla="*/ 8165 h 335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5221" h="3355522">
                              <a:moveTo>
                                <a:pt x="285750" y="8165"/>
                              </a:moveTo>
                              <a:lnTo>
                                <a:pt x="0" y="1012372"/>
                              </a:lnTo>
                              <a:cubicBezTo>
                                <a:pt x="2721" y="1450522"/>
                                <a:pt x="5443" y="1888672"/>
                                <a:pt x="8164" y="2326822"/>
                              </a:cubicBezTo>
                              <a:lnTo>
                                <a:pt x="171450" y="3355522"/>
                              </a:lnTo>
                              <a:lnTo>
                                <a:pt x="808264" y="3355522"/>
                              </a:lnTo>
                              <a:lnTo>
                                <a:pt x="955221" y="2359479"/>
                              </a:lnTo>
                              <a:lnTo>
                                <a:pt x="922564" y="1020536"/>
                              </a:lnTo>
                              <a:lnTo>
                                <a:pt x="636814" y="0"/>
                              </a:lnTo>
                              <a:lnTo>
                                <a:pt x="285750" y="8165"/>
                              </a:lnTo>
                              <a:close/>
                            </a:path>
                          </a:pathLst>
                        </a:custGeom>
                        <a:solidFill>
                          <a:srgbClr val="F79646">
                            <a:lumMod val="60000"/>
                            <a:lumOff val="40000"/>
                            <a:alpha val="38000"/>
                          </a:srgbClr>
                        </a:solidFill>
                        <a:ln w="9525" cap="flat" cmpd="sng" algn="ctr">
                          <a:solidFill>
                            <a:srgbClr val="F79646">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grpSp>
                  <p:sp>
                    <p:nvSpPr>
                      <p:cNvPr id="24" name="TextBox 23">
                        <a:extLst>
                          <a:ext uri="{FF2B5EF4-FFF2-40B4-BE49-F238E27FC236}">
                            <a16:creationId xmlns:a16="http://schemas.microsoft.com/office/drawing/2014/main" id="{CC1A5952-A5F9-4141-8981-87327BC147DC}"/>
                          </a:ext>
                        </a:extLst>
                      </p:cNvPr>
                      <p:cNvSpPr txBox="1"/>
                      <p:nvPr/>
                    </p:nvSpPr>
                    <p:spPr>
                      <a:xfrm>
                        <a:off x="765960" y="2285468"/>
                        <a:ext cx="1993703" cy="9470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a:ea typeface="+mn-ea"/>
                            <a:cs typeface="+mn-cs"/>
                          </a:rPr>
                          <a:t>Specimen plane</a:t>
                        </a:r>
                      </a:p>
                    </p:txBody>
                  </p:sp>
                  <p:sp>
                    <p:nvSpPr>
                      <p:cNvPr id="25" name="TextBox 24">
                        <a:extLst>
                          <a:ext uri="{FF2B5EF4-FFF2-40B4-BE49-F238E27FC236}">
                            <a16:creationId xmlns:a16="http://schemas.microsoft.com/office/drawing/2014/main" id="{A44C1406-E286-40D5-8751-AB5B1BA77966}"/>
                          </a:ext>
                        </a:extLst>
                      </p:cNvPr>
                      <p:cNvSpPr txBox="1"/>
                      <p:nvPr/>
                    </p:nvSpPr>
                    <p:spPr>
                      <a:xfrm>
                        <a:off x="3741472" y="1753347"/>
                        <a:ext cx="673106" cy="5411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376092"/>
                            </a:solidFill>
                            <a:effectLst/>
                            <a:uLnTx/>
                            <a:uFillTx/>
                            <a:latin typeface="Calibri"/>
                            <a:ea typeface="+mn-ea"/>
                            <a:cs typeface="+mn-cs"/>
                          </a:rPr>
                          <a:t>e</a:t>
                        </a:r>
                        <a:r>
                          <a:rPr kumimoji="0" lang="en-US" sz="1800" b="1" i="0" u="none" strike="noStrike" kern="0" cap="none" spc="0" normalizeH="0" baseline="30000" noProof="0" dirty="0">
                            <a:ln>
                              <a:noFill/>
                            </a:ln>
                            <a:solidFill>
                              <a:srgbClr val="376092"/>
                            </a:solidFill>
                            <a:effectLst/>
                            <a:uLnTx/>
                            <a:uFillTx/>
                            <a:latin typeface="Calibri"/>
                            <a:ea typeface="+mn-ea"/>
                            <a:cs typeface="+mn-cs"/>
                          </a:rPr>
                          <a:t>-</a:t>
                        </a:r>
                      </a:p>
                    </p:txBody>
                  </p:sp>
                </p:grpSp>
                <p:cxnSp>
                  <p:nvCxnSpPr>
                    <p:cNvPr id="20" name="Straight Connector 19">
                      <a:extLst>
                        <a:ext uri="{FF2B5EF4-FFF2-40B4-BE49-F238E27FC236}">
                          <a16:creationId xmlns:a16="http://schemas.microsoft.com/office/drawing/2014/main" id="{68917484-A7A4-4B8F-8BB9-0D8A540B8AAB}"/>
                        </a:ext>
                      </a:extLst>
                    </p:cNvPr>
                    <p:cNvCxnSpPr/>
                    <p:nvPr/>
                  </p:nvCxnSpPr>
                  <p:spPr>
                    <a:xfrm>
                      <a:off x="1101581" y="2703091"/>
                      <a:ext cx="1297155" cy="0"/>
                    </a:xfrm>
                    <a:prstGeom prst="line">
                      <a:avLst/>
                    </a:prstGeom>
                    <a:noFill/>
                    <a:ln w="19050" cap="flat" cmpd="sng" algn="ctr">
                      <a:solidFill>
                        <a:schemeClr val="tx1"/>
                      </a:solidFill>
                      <a:prstDash val="dash"/>
                    </a:ln>
                    <a:effectLst/>
                  </p:spPr>
                </p:cxnSp>
              </p:grpSp>
              <p:cxnSp>
                <p:nvCxnSpPr>
                  <p:cNvPr id="18" name="Straight Connector 17">
                    <a:extLst>
                      <a:ext uri="{FF2B5EF4-FFF2-40B4-BE49-F238E27FC236}">
                        <a16:creationId xmlns:a16="http://schemas.microsoft.com/office/drawing/2014/main" id="{A60B3755-6F75-4BCD-90A5-6E158456CBDD}"/>
                      </a:ext>
                    </a:extLst>
                  </p:cNvPr>
                  <p:cNvCxnSpPr/>
                  <p:nvPr/>
                </p:nvCxnSpPr>
                <p:spPr>
                  <a:xfrm>
                    <a:off x="2967452" y="5896984"/>
                    <a:ext cx="2157477" cy="0"/>
                  </a:xfrm>
                  <a:prstGeom prst="line">
                    <a:avLst/>
                  </a:prstGeom>
                  <a:noFill/>
                  <a:ln w="19050" cap="flat" cmpd="sng" algn="ctr">
                    <a:solidFill>
                      <a:schemeClr val="tx1"/>
                    </a:solidFill>
                    <a:prstDash val="dash"/>
                  </a:ln>
                  <a:effectLst/>
                </p:spPr>
              </p:cxnSp>
            </p:grpSp>
            <p:sp>
              <p:nvSpPr>
                <p:cNvPr id="16" name="TextBox 15">
                  <a:extLst>
                    <a:ext uri="{FF2B5EF4-FFF2-40B4-BE49-F238E27FC236}">
                      <a16:creationId xmlns:a16="http://schemas.microsoft.com/office/drawing/2014/main" id="{4918C402-C32D-4EE9-881B-4CE19CF0FC68}"/>
                    </a:ext>
                  </a:extLst>
                </p:cNvPr>
                <p:cNvSpPr txBox="1"/>
                <p:nvPr/>
              </p:nvSpPr>
              <p:spPr>
                <a:xfrm>
                  <a:off x="3122110" y="5931819"/>
                  <a:ext cx="21879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Electron Detector</a:t>
                  </a:r>
                </a:p>
              </p:txBody>
            </p:sp>
          </p:grpSp>
          <p:cxnSp>
            <p:nvCxnSpPr>
              <p:cNvPr id="13" name="Straight Arrow Connector 12">
                <a:extLst>
                  <a:ext uri="{FF2B5EF4-FFF2-40B4-BE49-F238E27FC236}">
                    <a16:creationId xmlns:a16="http://schemas.microsoft.com/office/drawing/2014/main" id="{151C3141-57A9-445B-A1B6-F42EBD43A381}"/>
                  </a:ext>
                </a:extLst>
              </p:cNvPr>
              <p:cNvCxnSpPr>
                <a:cxnSpLocks/>
                <a:endCxn id="30" idx="0"/>
              </p:cNvCxnSpPr>
              <p:nvPr/>
            </p:nvCxnSpPr>
            <p:spPr>
              <a:xfrm flipH="1">
                <a:off x="3988124" y="1731045"/>
                <a:ext cx="22474" cy="251781"/>
              </a:xfrm>
              <a:prstGeom prst="straightConnector1">
                <a:avLst/>
              </a:prstGeom>
              <a:noFill/>
              <a:ln w="25400" cap="flat" cmpd="sng" algn="ctr">
                <a:solidFill>
                  <a:srgbClr val="1F497D"/>
                </a:solidFill>
                <a:prstDash val="solid"/>
                <a:tailEnd type="arrow"/>
              </a:ln>
              <a:effectLst/>
            </p:spPr>
          </p:cxnSp>
          <p:sp>
            <p:nvSpPr>
              <p:cNvPr id="14" name="Freeform 18">
                <a:extLst>
                  <a:ext uri="{FF2B5EF4-FFF2-40B4-BE49-F238E27FC236}">
                    <a16:creationId xmlns:a16="http://schemas.microsoft.com/office/drawing/2014/main" id="{AB64EDD5-46CE-431B-90A3-DBBCCB519C7C}"/>
                  </a:ext>
                </a:extLst>
              </p:cNvPr>
              <p:cNvSpPr/>
              <p:nvPr/>
            </p:nvSpPr>
            <p:spPr>
              <a:xfrm rot="4648202">
                <a:off x="3784338" y="1382573"/>
                <a:ext cx="380542" cy="331219"/>
              </a:xfrm>
              <a:custGeom>
                <a:avLst/>
                <a:gdLst>
                  <a:gd name="connsiteX0" fmla="*/ 46930 w 1342330"/>
                  <a:gd name="connsiteY0" fmla="*/ 104051 h 697118"/>
                  <a:gd name="connsiteX1" fmla="*/ 33076 w 1342330"/>
                  <a:gd name="connsiteY1" fmla="*/ 450415 h 697118"/>
                  <a:gd name="connsiteX2" fmla="*/ 421003 w 1342330"/>
                  <a:gd name="connsiteY2" fmla="*/ 142 h 697118"/>
                  <a:gd name="connsiteX3" fmla="*/ 407148 w 1342330"/>
                  <a:gd name="connsiteY3" fmla="*/ 505833 h 697118"/>
                  <a:gd name="connsiteX4" fmla="*/ 718876 w 1342330"/>
                  <a:gd name="connsiteY4" fmla="*/ 62487 h 697118"/>
                  <a:gd name="connsiteX5" fmla="*/ 753512 w 1342330"/>
                  <a:gd name="connsiteY5" fmla="*/ 623596 h 697118"/>
                  <a:gd name="connsiteX6" fmla="*/ 1044458 w 1342330"/>
                  <a:gd name="connsiteY6" fmla="*/ 131760 h 697118"/>
                  <a:gd name="connsiteX7" fmla="*/ 1099876 w 1342330"/>
                  <a:gd name="connsiteY7" fmla="*/ 692869 h 697118"/>
                  <a:gd name="connsiteX8" fmla="*/ 1273058 w 1342330"/>
                  <a:gd name="connsiteY8" fmla="*/ 388069 h 697118"/>
                  <a:gd name="connsiteX9" fmla="*/ 1342330 w 1342330"/>
                  <a:gd name="connsiteY9" fmla="*/ 360360 h 697118"/>
                  <a:gd name="connsiteX10" fmla="*/ 1342330 w 1342330"/>
                  <a:gd name="connsiteY10" fmla="*/ 360360 h 69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2330" h="697118">
                    <a:moveTo>
                      <a:pt x="46930" y="104051"/>
                    </a:moveTo>
                    <a:cubicBezTo>
                      <a:pt x="8830" y="285892"/>
                      <a:pt x="-29270" y="467733"/>
                      <a:pt x="33076" y="450415"/>
                    </a:cubicBezTo>
                    <a:cubicBezTo>
                      <a:pt x="95422" y="433097"/>
                      <a:pt x="358658" y="-9094"/>
                      <a:pt x="421003" y="142"/>
                    </a:cubicBezTo>
                    <a:cubicBezTo>
                      <a:pt x="483348" y="9378"/>
                      <a:pt x="357503" y="495442"/>
                      <a:pt x="407148" y="505833"/>
                    </a:cubicBezTo>
                    <a:cubicBezTo>
                      <a:pt x="456794" y="516224"/>
                      <a:pt x="661149" y="42860"/>
                      <a:pt x="718876" y="62487"/>
                    </a:cubicBezTo>
                    <a:cubicBezTo>
                      <a:pt x="776603" y="82114"/>
                      <a:pt x="699248" y="612051"/>
                      <a:pt x="753512" y="623596"/>
                    </a:cubicBezTo>
                    <a:cubicBezTo>
                      <a:pt x="807776" y="635141"/>
                      <a:pt x="986731" y="120215"/>
                      <a:pt x="1044458" y="131760"/>
                    </a:cubicBezTo>
                    <a:cubicBezTo>
                      <a:pt x="1102185" y="143305"/>
                      <a:pt x="1061776" y="650151"/>
                      <a:pt x="1099876" y="692869"/>
                    </a:cubicBezTo>
                    <a:cubicBezTo>
                      <a:pt x="1137976" y="735587"/>
                      <a:pt x="1232649" y="443487"/>
                      <a:pt x="1273058" y="388069"/>
                    </a:cubicBezTo>
                    <a:cubicBezTo>
                      <a:pt x="1313467" y="332651"/>
                      <a:pt x="1342330" y="360360"/>
                      <a:pt x="1342330" y="360360"/>
                    </a:cubicBezTo>
                    <a:lnTo>
                      <a:pt x="1342330" y="360360"/>
                    </a:lnTo>
                  </a:path>
                </a:pathLst>
              </a:custGeom>
              <a:noFill/>
              <a:ln w="25400" cap="flat" cmpd="sng" algn="ctr">
                <a:solidFill>
                  <a:srgbClr val="1F497D"/>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pic>
          <p:nvPicPr>
            <p:cNvPr id="7" name="Picture 6">
              <a:extLst>
                <a:ext uri="{FF2B5EF4-FFF2-40B4-BE49-F238E27FC236}">
                  <a16:creationId xmlns:a16="http://schemas.microsoft.com/office/drawing/2014/main" id="{F14A58F7-C3F3-45D2-880E-40783BF7E7E6}"/>
                </a:ext>
              </a:extLst>
            </p:cNvPr>
            <p:cNvPicPr>
              <a:picLocks noChangeAspect="1"/>
            </p:cNvPicPr>
            <p:nvPr/>
          </p:nvPicPr>
          <p:blipFill rotWithShape="1">
            <a:blip r:embed="rId3"/>
            <a:srcRect l="19971" r="65682" b="77446"/>
            <a:stretch/>
          </p:blipFill>
          <p:spPr>
            <a:xfrm>
              <a:off x="7903943" y="968492"/>
              <a:ext cx="1503924" cy="722857"/>
            </a:xfrm>
            <a:prstGeom prst="rect">
              <a:avLst/>
            </a:prstGeom>
          </p:spPr>
        </p:pic>
        <p:pic>
          <p:nvPicPr>
            <p:cNvPr id="8" name="Picture 7">
              <a:extLst>
                <a:ext uri="{FF2B5EF4-FFF2-40B4-BE49-F238E27FC236}">
                  <a16:creationId xmlns:a16="http://schemas.microsoft.com/office/drawing/2014/main" id="{0A461355-07A0-46B3-B3D9-B54DF6B55BDD}"/>
                </a:ext>
              </a:extLst>
            </p:cNvPr>
            <p:cNvPicPr>
              <a:picLocks noChangeAspect="1"/>
            </p:cNvPicPr>
            <p:nvPr/>
          </p:nvPicPr>
          <p:blipFill rotWithShape="1">
            <a:blip r:embed="rId3"/>
            <a:srcRect l="20139" t="20046" r="55825" b="57400"/>
            <a:stretch/>
          </p:blipFill>
          <p:spPr>
            <a:xfrm>
              <a:off x="7903944" y="1911608"/>
              <a:ext cx="2519522" cy="722858"/>
            </a:xfrm>
            <a:prstGeom prst="rect">
              <a:avLst/>
            </a:prstGeom>
          </p:spPr>
        </p:pic>
        <p:cxnSp>
          <p:nvCxnSpPr>
            <p:cNvPr id="10" name="Straight Arrow Connector 9">
              <a:extLst>
                <a:ext uri="{FF2B5EF4-FFF2-40B4-BE49-F238E27FC236}">
                  <a16:creationId xmlns:a16="http://schemas.microsoft.com/office/drawing/2014/main" id="{548F61D9-A841-44D7-8A7D-E5B04AAABB44}"/>
                </a:ext>
              </a:extLst>
            </p:cNvPr>
            <p:cNvCxnSpPr/>
            <p:nvPr/>
          </p:nvCxnSpPr>
          <p:spPr>
            <a:xfrm>
              <a:off x="8494201" y="1691349"/>
              <a:ext cx="0" cy="332796"/>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2585816-9A69-4D62-8682-21BAEA689E87}"/>
                </a:ext>
              </a:extLst>
            </p:cNvPr>
            <p:cNvCxnSpPr>
              <a:cxnSpLocks/>
            </p:cNvCxnSpPr>
            <p:nvPr/>
          </p:nvCxnSpPr>
          <p:spPr>
            <a:xfrm>
              <a:off x="8494201" y="2509540"/>
              <a:ext cx="0" cy="1917866"/>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Circle: Hollow 35">
              <a:extLst>
                <a:ext uri="{FF2B5EF4-FFF2-40B4-BE49-F238E27FC236}">
                  <a16:creationId xmlns:a16="http://schemas.microsoft.com/office/drawing/2014/main" id="{EDBA0B9B-76D9-487F-A093-AAB1A92E6CC2}"/>
                </a:ext>
              </a:extLst>
            </p:cNvPr>
            <p:cNvSpPr>
              <a:spLocks noChangeAspect="1"/>
            </p:cNvSpPr>
            <p:nvPr/>
          </p:nvSpPr>
          <p:spPr>
            <a:xfrm>
              <a:off x="5572924" y="1706439"/>
              <a:ext cx="1966984" cy="2062601"/>
            </a:xfrm>
            <a:prstGeom prst="donut">
              <a:avLst>
                <a:gd name="adj" fmla="val 9942"/>
              </a:avLst>
            </a:prstGeom>
            <a:solidFill>
              <a:schemeClr val="accent2">
                <a:lumMod val="75000"/>
                <a:alpha val="48000"/>
              </a:schemeClr>
            </a:solidFill>
            <a:ln>
              <a:solidFill>
                <a:schemeClr val="accent2">
                  <a:lumMod val="75000"/>
                  <a:alpha val="51000"/>
                </a:schemeClr>
              </a:solidFill>
            </a:ln>
            <a:scene3d>
              <a:camera prst="orthographicFront">
                <a:rot lat="17699988" lon="0" rev="0"/>
              </a:camera>
              <a:lightRig rig="threePt" dir="t"/>
            </a:scene3d>
            <a:sp3d extrusionH="184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Circle: Hollow 36">
              <a:extLst>
                <a:ext uri="{FF2B5EF4-FFF2-40B4-BE49-F238E27FC236}">
                  <a16:creationId xmlns:a16="http://schemas.microsoft.com/office/drawing/2014/main" id="{76E9211E-E38C-4792-85DA-841D89EAEDA8}"/>
                </a:ext>
              </a:extLst>
            </p:cNvPr>
            <p:cNvSpPr>
              <a:spLocks noChangeAspect="1"/>
            </p:cNvSpPr>
            <p:nvPr/>
          </p:nvSpPr>
          <p:spPr>
            <a:xfrm>
              <a:off x="5609784" y="3396106"/>
              <a:ext cx="1966984" cy="2062601"/>
            </a:xfrm>
            <a:prstGeom prst="donut">
              <a:avLst>
                <a:gd name="adj" fmla="val 9942"/>
              </a:avLst>
            </a:prstGeom>
            <a:solidFill>
              <a:schemeClr val="accent2">
                <a:lumMod val="75000"/>
                <a:alpha val="48000"/>
              </a:schemeClr>
            </a:solidFill>
            <a:ln>
              <a:solidFill>
                <a:schemeClr val="accent2">
                  <a:lumMod val="75000"/>
                  <a:alpha val="51000"/>
                </a:schemeClr>
              </a:solidFill>
            </a:ln>
            <a:scene3d>
              <a:camera prst="orthographicFront">
                <a:rot lat="17699988" lon="0" rev="0"/>
              </a:camera>
              <a:lightRig rig="threePt" dir="t"/>
            </a:scene3d>
            <a:sp3d extrusionH="184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89E82E6B-AC4F-42A6-81DD-2833586840C3}"/>
                </a:ext>
              </a:extLst>
            </p:cNvPr>
            <p:cNvSpPr/>
            <p:nvPr/>
          </p:nvSpPr>
          <p:spPr>
            <a:xfrm>
              <a:off x="6477888" y="3516227"/>
              <a:ext cx="274320" cy="274320"/>
            </a:xfrm>
            <a:prstGeom prst="ellipse">
              <a:avLst/>
            </a:prstGeom>
            <a:solidFill>
              <a:srgbClr val="7030A0">
                <a:alpha val="50000"/>
              </a:srgbClr>
            </a:solidFill>
            <a:ln>
              <a:solidFill>
                <a:srgbClr val="0000FF">
                  <a:alpha val="50000"/>
                </a:srgbClr>
              </a:solidFill>
            </a:ln>
            <a:scene3d>
              <a:camera prst="orthographicFront">
                <a:rot lat="17699975" lon="0" rev="0"/>
              </a:camera>
              <a:lightRig rig="threePt" dir="t"/>
            </a:scene3d>
            <a:sp3d extrusionH="127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39" name="Picture 38">
            <a:extLst>
              <a:ext uri="{FF2B5EF4-FFF2-40B4-BE49-F238E27FC236}">
                <a16:creationId xmlns:a16="http://schemas.microsoft.com/office/drawing/2014/main" id="{C7096608-A86B-426C-A8FA-E5D628069AF9}"/>
              </a:ext>
            </a:extLst>
          </p:cNvPr>
          <p:cNvPicPr>
            <a:picLocks noChangeAspect="1"/>
          </p:cNvPicPr>
          <p:nvPr/>
        </p:nvPicPr>
        <p:blipFill rotWithShape="1">
          <a:blip r:embed="rId3"/>
          <a:srcRect l="19680" t="57899" r="40084" b="19547"/>
          <a:stretch/>
        </p:blipFill>
        <p:spPr>
          <a:xfrm>
            <a:off x="6176794" y="4475604"/>
            <a:ext cx="4217700" cy="722858"/>
          </a:xfrm>
          <a:prstGeom prst="rect">
            <a:avLst/>
          </a:prstGeom>
        </p:spPr>
      </p:pic>
      <p:pic>
        <p:nvPicPr>
          <p:cNvPr id="41" name="Picture 40">
            <a:extLst>
              <a:ext uri="{FF2B5EF4-FFF2-40B4-BE49-F238E27FC236}">
                <a16:creationId xmlns:a16="http://schemas.microsoft.com/office/drawing/2014/main" id="{513AAB9A-1422-4EE0-90CF-746ACEC6F866}"/>
              </a:ext>
            </a:extLst>
          </p:cNvPr>
          <p:cNvPicPr>
            <a:picLocks noChangeAspect="1"/>
          </p:cNvPicPr>
          <p:nvPr/>
        </p:nvPicPr>
        <p:blipFill rotWithShape="1">
          <a:blip r:embed="rId3">
            <a:clrChange>
              <a:clrFrom>
                <a:srgbClr val="FFFFFF"/>
              </a:clrFrom>
              <a:clrTo>
                <a:srgbClr val="FFFFFF">
                  <a:alpha val="0"/>
                </a:srgbClr>
              </a:clrTo>
            </a:clrChange>
          </a:blip>
          <a:srcRect l="2810" t="76243" r="55238" b="1203"/>
          <a:stretch/>
        </p:blipFill>
        <p:spPr>
          <a:xfrm>
            <a:off x="6176138" y="5073130"/>
            <a:ext cx="4397573" cy="722858"/>
          </a:xfrm>
          <a:prstGeom prst="rect">
            <a:avLst/>
          </a:prstGeom>
        </p:spPr>
      </p:pic>
      <p:pic>
        <p:nvPicPr>
          <p:cNvPr id="38" name="Picture 37">
            <a:extLst>
              <a:ext uri="{FF2B5EF4-FFF2-40B4-BE49-F238E27FC236}">
                <a16:creationId xmlns:a16="http://schemas.microsoft.com/office/drawing/2014/main" id="{7419583B-FD8F-4281-B02B-924776ABE14B}"/>
              </a:ext>
            </a:extLst>
          </p:cNvPr>
          <p:cNvPicPr>
            <a:picLocks noChangeAspect="1"/>
          </p:cNvPicPr>
          <p:nvPr/>
        </p:nvPicPr>
        <p:blipFill rotWithShape="1">
          <a:blip r:embed="rId3"/>
          <a:srcRect l="42938" t="20046" r="18446" b="57400"/>
          <a:stretch/>
        </p:blipFill>
        <p:spPr>
          <a:xfrm>
            <a:off x="6197260" y="2499911"/>
            <a:ext cx="4047834" cy="722858"/>
          </a:xfrm>
          <a:prstGeom prst="rect">
            <a:avLst/>
          </a:prstGeom>
        </p:spPr>
      </p:pic>
    </p:spTree>
    <p:extLst>
      <p:ext uri="{BB962C8B-B14F-4D97-AF65-F5344CB8AC3E}">
        <p14:creationId xmlns:p14="http://schemas.microsoft.com/office/powerpoint/2010/main" val="208528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up)">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D2F7BD-F8D5-49C2-B662-F8D00E9F49AC}"/>
              </a:ext>
            </a:extLst>
          </p:cNvPr>
          <p:cNvSpPr txBox="1"/>
          <p:nvPr/>
        </p:nvSpPr>
        <p:spPr>
          <a:xfrm>
            <a:off x="0" y="6519446"/>
            <a:ext cx="2388438" cy="338554"/>
          </a:xfrm>
          <a:prstGeom prst="rect">
            <a:avLst/>
          </a:prstGeom>
          <a:noFill/>
        </p:spPr>
        <p:txBody>
          <a:bodyPr wrap="square" rtlCol="0">
            <a:spAutoFit/>
          </a:bodyPr>
          <a:lstStyle/>
          <a:p>
            <a:r>
              <a:rPr lang="en-US" sz="1600" dirty="0">
                <a:solidFill>
                  <a:schemeClr val="tx1">
                    <a:lumMod val="65000"/>
                    <a:lumOff val="35000"/>
                  </a:schemeClr>
                </a:solidFill>
              </a:rPr>
              <a:t>Artist: Dr. Sara L Campbell</a:t>
            </a:r>
          </a:p>
        </p:txBody>
      </p:sp>
      <p:pic>
        <p:nvPicPr>
          <p:cNvPr id="8" name="Picture 7">
            <a:extLst>
              <a:ext uri="{FF2B5EF4-FFF2-40B4-BE49-F238E27FC236}">
                <a16:creationId xmlns:a16="http://schemas.microsoft.com/office/drawing/2014/main" id="{25772D22-FFFB-40EC-B4B6-13DE80BD572A}"/>
              </a:ext>
            </a:extLst>
          </p:cNvPr>
          <p:cNvPicPr>
            <a:picLocks noChangeAspect="1"/>
          </p:cNvPicPr>
          <p:nvPr/>
        </p:nvPicPr>
        <p:blipFill rotWithShape="1">
          <a:blip r:embed="rId3" cstate="print">
            <a:clrChange>
              <a:clrFrom>
                <a:srgbClr val="FFFDFE"/>
              </a:clrFrom>
              <a:clrTo>
                <a:srgbClr val="FFFDFE">
                  <a:alpha val="0"/>
                </a:srgbClr>
              </a:clrTo>
            </a:clrChange>
            <a:extLst>
              <a:ext uri="{28A0092B-C50C-407E-A947-70E740481C1C}">
                <a14:useLocalDpi xmlns:a14="http://schemas.microsoft.com/office/drawing/2010/main" val="0"/>
              </a:ext>
            </a:extLst>
          </a:blip>
          <a:srcRect t="12171"/>
          <a:stretch/>
        </p:blipFill>
        <p:spPr>
          <a:xfrm>
            <a:off x="3633" y="1697232"/>
            <a:ext cx="7370481" cy="5160767"/>
          </a:xfrm>
          <a:prstGeom prst="rect">
            <a:avLst/>
          </a:prstGeom>
        </p:spPr>
      </p:pic>
      <p:sp>
        <p:nvSpPr>
          <p:cNvPr id="10" name="TextBox 9">
            <a:extLst>
              <a:ext uri="{FF2B5EF4-FFF2-40B4-BE49-F238E27FC236}">
                <a16:creationId xmlns:a16="http://schemas.microsoft.com/office/drawing/2014/main" id="{F4B020BA-1A75-CA20-DDC0-077802F4DFC3}"/>
              </a:ext>
            </a:extLst>
          </p:cNvPr>
          <p:cNvSpPr txBox="1"/>
          <p:nvPr/>
        </p:nvSpPr>
        <p:spPr>
          <a:xfrm>
            <a:off x="1003445" y="0"/>
            <a:ext cx="6841495" cy="1569660"/>
          </a:xfrm>
          <a:prstGeom prst="rect">
            <a:avLst/>
          </a:prstGeom>
          <a:noFill/>
        </p:spPr>
        <p:txBody>
          <a:bodyPr wrap="square" rtlCol="0">
            <a:spAutoFit/>
          </a:bodyPr>
          <a:lstStyle/>
          <a:p>
            <a:r>
              <a:rPr lang="en-US" sz="4000" dirty="0">
                <a:solidFill>
                  <a:schemeClr val="bg2">
                    <a:lumMod val="50000"/>
                  </a:schemeClr>
                </a:solidFill>
              </a:rPr>
              <a:t>Laser-based Zernike phase plate </a:t>
            </a:r>
            <a:r>
              <a:rPr lang="en-US" sz="2800" dirty="0"/>
              <a:t>transforms an electron microscope into an imaging interferometer</a:t>
            </a:r>
            <a:endParaRPr lang="en-US" sz="4400" dirty="0"/>
          </a:p>
        </p:txBody>
      </p:sp>
      <p:pic>
        <p:nvPicPr>
          <p:cNvPr id="11" name="Main graphic">
            <a:extLst>
              <a:ext uri="{FF2B5EF4-FFF2-40B4-BE49-F238E27FC236}">
                <a16:creationId xmlns:a16="http://schemas.microsoft.com/office/drawing/2014/main" id="{2F89F0A3-5316-629B-BF1E-89B72DC455C4}"/>
              </a:ext>
            </a:extLst>
          </p:cNvPr>
          <p:cNvPicPr/>
          <p:nvPr/>
        </p:nvPicPr>
        <p:blipFill rotWithShape="1">
          <a:blip r:embed="rId4"/>
          <a:srcRect r="53966"/>
          <a:stretch/>
        </p:blipFill>
        <p:spPr>
          <a:xfrm>
            <a:off x="8376374" y="232212"/>
            <a:ext cx="2923153" cy="2930040"/>
          </a:xfrm>
          <a:prstGeom prst="rect">
            <a:avLst/>
          </a:prstGeom>
          <a:ln>
            <a:noFill/>
          </a:ln>
        </p:spPr>
      </p:pic>
      <p:pic>
        <p:nvPicPr>
          <p:cNvPr id="13" name="Main graphic">
            <a:extLst>
              <a:ext uri="{FF2B5EF4-FFF2-40B4-BE49-F238E27FC236}">
                <a16:creationId xmlns:a16="http://schemas.microsoft.com/office/drawing/2014/main" id="{061591A4-95E8-9C28-DAD9-22C9FA2CD22E}"/>
              </a:ext>
            </a:extLst>
          </p:cNvPr>
          <p:cNvPicPr/>
          <p:nvPr/>
        </p:nvPicPr>
        <p:blipFill rotWithShape="1">
          <a:blip r:embed="rId4"/>
          <a:srcRect l="51344"/>
          <a:stretch/>
        </p:blipFill>
        <p:spPr>
          <a:xfrm>
            <a:off x="8209864" y="3251383"/>
            <a:ext cx="3089663" cy="2930040"/>
          </a:xfrm>
          <a:prstGeom prst="rect">
            <a:avLst/>
          </a:prstGeom>
          <a:ln>
            <a:noFill/>
          </a:ln>
        </p:spPr>
      </p:pic>
      <p:graphicFrame>
        <p:nvGraphicFramePr>
          <p:cNvPr id="14" name="Table 13">
            <a:extLst>
              <a:ext uri="{FF2B5EF4-FFF2-40B4-BE49-F238E27FC236}">
                <a16:creationId xmlns:a16="http://schemas.microsoft.com/office/drawing/2014/main" id="{E4682165-5270-4219-B1C8-03B68B03C18F}"/>
              </a:ext>
            </a:extLst>
          </p:cNvPr>
          <p:cNvGraphicFramePr>
            <a:graphicFrameLocks noGrp="1"/>
          </p:cNvGraphicFramePr>
          <p:nvPr/>
        </p:nvGraphicFramePr>
        <p:xfrm>
          <a:off x="8826641" y="6442908"/>
          <a:ext cx="3361726" cy="365760"/>
        </p:xfrm>
        <a:graphic>
          <a:graphicData uri="http://schemas.openxmlformats.org/drawingml/2006/table">
            <a:tbl>
              <a:tblPr/>
              <a:tblGrid>
                <a:gridCol w="3361726">
                  <a:extLst>
                    <a:ext uri="{9D8B030D-6E8A-4147-A177-3AD203B41FA5}">
                      <a16:colId xmlns:a16="http://schemas.microsoft.com/office/drawing/2014/main" val="1587711737"/>
                    </a:ext>
                  </a:extLst>
                </a:gridCol>
              </a:tblGrid>
              <a:tr h="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fontAlgn="t"/>
                      <a:r>
                        <a:rPr lang="en-US" sz="1800" b="0" i="0" kern="1200" dirty="0">
                          <a:solidFill>
                            <a:schemeClr val="tx1"/>
                          </a:solidFill>
                          <a:effectLst/>
                          <a:latin typeface="+mn-lt"/>
                          <a:ea typeface="+mn-ea"/>
                          <a:cs typeface="+mn-cs"/>
                        </a:rPr>
                        <a:t>Rev. Sci. Inst. </a:t>
                      </a:r>
                      <a:r>
                        <a:rPr lang="en-US" sz="1800" b="1" i="0" kern="1200" dirty="0">
                          <a:solidFill>
                            <a:schemeClr val="tx1"/>
                          </a:solidFill>
                          <a:effectLst/>
                          <a:latin typeface="+mn-lt"/>
                          <a:ea typeface="+mn-ea"/>
                          <a:cs typeface="+mn-cs"/>
                        </a:rPr>
                        <a:t>92</a:t>
                      </a:r>
                      <a:r>
                        <a:rPr lang="en-US" sz="1800" b="0" i="0" kern="1200" dirty="0">
                          <a:solidFill>
                            <a:schemeClr val="tx1"/>
                          </a:solidFill>
                          <a:effectLst/>
                          <a:latin typeface="+mn-lt"/>
                          <a:ea typeface="+mn-ea"/>
                          <a:cs typeface="+mn-cs"/>
                        </a:rPr>
                        <a:t>, 053005 (2021)</a:t>
                      </a:r>
                      <a:endParaRPr lang="en-US" dirty="0">
                        <a:effectLst/>
                      </a:endParaRPr>
                    </a:p>
                  </a:txBody>
                  <a:tcPr marR="61913">
                    <a:lnL>
                      <a:noFill/>
                    </a:lnL>
                    <a:lnR>
                      <a:noFill/>
                    </a:lnR>
                    <a:lnT>
                      <a:noFill/>
                    </a:lnT>
                    <a:lnB>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67877893"/>
                  </a:ext>
                </a:extLst>
              </a:tr>
            </a:tbl>
          </a:graphicData>
        </a:graphic>
      </p:graphicFrame>
      <p:sp>
        <p:nvSpPr>
          <p:cNvPr id="15" name="TextBox 14">
            <a:extLst>
              <a:ext uri="{FF2B5EF4-FFF2-40B4-BE49-F238E27FC236}">
                <a16:creationId xmlns:a16="http://schemas.microsoft.com/office/drawing/2014/main" id="{3C9F8DAC-0479-694F-C76F-6D070191A7F8}"/>
              </a:ext>
            </a:extLst>
          </p:cNvPr>
          <p:cNvSpPr txBox="1"/>
          <p:nvPr/>
        </p:nvSpPr>
        <p:spPr>
          <a:xfrm>
            <a:off x="8623696" y="448420"/>
            <a:ext cx="1820784" cy="369332"/>
          </a:xfrm>
          <a:prstGeom prst="rect">
            <a:avLst/>
          </a:prstGeom>
          <a:noFill/>
        </p:spPr>
        <p:txBody>
          <a:bodyPr wrap="square">
            <a:spAutoFit/>
          </a:bodyPr>
          <a:lstStyle/>
          <a:p>
            <a:r>
              <a:rPr lang="en-US" sz="1800" dirty="0">
                <a:solidFill>
                  <a:srgbClr val="3366CC"/>
                </a:solidFill>
              </a:rPr>
              <a:t>20S proteasome</a:t>
            </a:r>
            <a:endParaRPr lang="en-US" dirty="0"/>
          </a:p>
        </p:txBody>
      </p:sp>
    </p:spTree>
    <p:extLst>
      <p:ext uri="{BB962C8B-B14F-4D97-AF65-F5344CB8AC3E}">
        <p14:creationId xmlns:p14="http://schemas.microsoft.com/office/powerpoint/2010/main" val="10700973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F53EB8-1B9D-46E0-9165-55E9F5E0CBF9}"/>
              </a:ext>
            </a:extLst>
          </p:cNvPr>
          <p:cNvSpPr txBox="1"/>
          <p:nvPr/>
        </p:nvSpPr>
        <p:spPr>
          <a:xfrm>
            <a:off x="800811" y="54836"/>
            <a:ext cx="9683552" cy="769441"/>
          </a:xfrm>
          <a:prstGeom prst="rect">
            <a:avLst/>
          </a:prstGeom>
          <a:noFill/>
        </p:spPr>
        <p:txBody>
          <a:bodyPr wrap="square" rtlCol="0">
            <a:spAutoFit/>
          </a:bodyPr>
          <a:lstStyle/>
          <a:p>
            <a:r>
              <a:rPr lang="en-US" sz="4400" dirty="0">
                <a:solidFill>
                  <a:schemeClr val="accent5">
                    <a:lumMod val="75000"/>
                  </a:schemeClr>
                </a:solidFill>
              </a:rPr>
              <a:t>Electromagnetic nonlinearity of vacuum</a:t>
            </a:r>
          </a:p>
        </p:txBody>
      </p:sp>
      <p:sp>
        <p:nvSpPr>
          <p:cNvPr id="8" name="TextBox 7">
            <a:extLst>
              <a:ext uri="{FF2B5EF4-FFF2-40B4-BE49-F238E27FC236}">
                <a16:creationId xmlns:a16="http://schemas.microsoft.com/office/drawing/2014/main" id="{D16B841D-F62A-434E-B866-AE826D800B93}"/>
              </a:ext>
            </a:extLst>
          </p:cNvPr>
          <p:cNvSpPr txBox="1"/>
          <p:nvPr/>
        </p:nvSpPr>
        <p:spPr>
          <a:xfrm>
            <a:off x="577482" y="970975"/>
            <a:ext cx="5316327" cy="584775"/>
          </a:xfrm>
          <a:prstGeom prst="rect">
            <a:avLst/>
          </a:prstGeom>
          <a:noFill/>
        </p:spPr>
        <p:txBody>
          <a:bodyPr wrap="none" rtlCol="0">
            <a:spAutoFit/>
          </a:bodyPr>
          <a:lstStyle/>
          <a:p>
            <a:r>
              <a:rPr lang="en-US" sz="3200" dirty="0"/>
              <a:t>Slowing light down… with light</a:t>
            </a:r>
          </a:p>
        </p:txBody>
      </p:sp>
      <p:sp>
        <p:nvSpPr>
          <p:cNvPr id="45" name="TextBox 44">
            <a:extLst>
              <a:ext uri="{FF2B5EF4-FFF2-40B4-BE49-F238E27FC236}">
                <a16:creationId xmlns:a16="http://schemas.microsoft.com/office/drawing/2014/main" id="{E3199ECE-F36B-48B2-B3F6-FBE253A2D97A}"/>
              </a:ext>
            </a:extLst>
          </p:cNvPr>
          <p:cNvSpPr txBox="1"/>
          <p:nvPr/>
        </p:nvSpPr>
        <p:spPr>
          <a:xfrm>
            <a:off x="690175" y="5936681"/>
            <a:ext cx="4489490" cy="830997"/>
          </a:xfrm>
          <a:prstGeom prst="rect">
            <a:avLst/>
          </a:prstGeom>
          <a:noFill/>
        </p:spPr>
        <p:txBody>
          <a:bodyPr wrap="square">
            <a:spAutoFit/>
          </a:bodyPr>
          <a:lstStyle/>
          <a:p>
            <a:pPr>
              <a:spcAft>
                <a:spcPts val="600"/>
              </a:spcAft>
            </a:pPr>
            <a:r>
              <a:rPr lang="en-US" sz="2400" dirty="0"/>
              <a:t>A tabletop experiment to detect optical nonlinearity of vacuum.</a:t>
            </a:r>
          </a:p>
        </p:txBody>
      </p:sp>
      <p:pic>
        <p:nvPicPr>
          <p:cNvPr id="4" name="Picture 3">
            <a:extLst>
              <a:ext uri="{FF2B5EF4-FFF2-40B4-BE49-F238E27FC236}">
                <a16:creationId xmlns:a16="http://schemas.microsoft.com/office/drawing/2014/main" id="{65570B95-1192-4414-80FA-B583ECC89865}"/>
              </a:ext>
            </a:extLst>
          </p:cNvPr>
          <p:cNvPicPr>
            <a:picLocks noChangeAspect="1"/>
          </p:cNvPicPr>
          <p:nvPr/>
        </p:nvPicPr>
        <p:blipFill>
          <a:blip r:embed="rId2"/>
          <a:stretch>
            <a:fillRect/>
          </a:stretch>
        </p:blipFill>
        <p:spPr>
          <a:xfrm>
            <a:off x="690175" y="1797684"/>
            <a:ext cx="4817805" cy="3902762"/>
          </a:xfrm>
          <a:prstGeom prst="rect">
            <a:avLst/>
          </a:prstGeom>
        </p:spPr>
      </p:pic>
      <p:sp>
        <p:nvSpPr>
          <p:cNvPr id="95" name="Rectangle: Rounded Corners 94">
            <a:extLst>
              <a:ext uri="{FF2B5EF4-FFF2-40B4-BE49-F238E27FC236}">
                <a16:creationId xmlns:a16="http://schemas.microsoft.com/office/drawing/2014/main" id="{8DEAD6BA-7BC4-401B-B3D7-270FAE30C933}"/>
              </a:ext>
            </a:extLst>
          </p:cNvPr>
          <p:cNvSpPr/>
          <p:nvPr/>
        </p:nvSpPr>
        <p:spPr>
          <a:xfrm>
            <a:off x="88900" y="1555750"/>
            <a:ext cx="6104816" cy="5211928"/>
          </a:xfrm>
          <a:prstGeom prst="roundRect">
            <a:avLst>
              <a:gd name="adj" fmla="val 1807"/>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a:extLst>
              <a:ext uri="{FF2B5EF4-FFF2-40B4-BE49-F238E27FC236}">
                <a16:creationId xmlns:a16="http://schemas.microsoft.com/office/drawing/2014/main" id="{396643B6-7303-4FC9-AB8A-6E0563502ADE}"/>
              </a:ext>
            </a:extLst>
          </p:cNvPr>
          <p:cNvGrpSpPr/>
          <p:nvPr/>
        </p:nvGrpSpPr>
        <p:grpSpPr>
          <a:xfrm>
            <a:off x="7201335" y="1555750"/>
            <a:ext cx="4427697" cy="4485124"/>
            <a:chOff x="368735" y="1211348"/>
            <a:chExt cx="4427697" cy="4485124"/>
          </a:xfrm>
        </p:grpSpPr>
        <p:pic>
          <p:nvPicPr>
            <p:cNvPr id="101" name="Picture 2" descr="Laser Interferometer Gravitational-wave Observatory (LIGO) in Louisiana...  | Download Scientific Diagram">
              <a:extLst>
                <a:ext uri="{FF2B5EF4-FFF2-40B4-BE49-F238E27FC236}">
                  <a16:creationId xmlns:a16="http://schemas.microsoft.com/office/drawing/2014/main" id="{B5E6447A-9163-4CE4-9DF4-32E4D05FD1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418" y="1779848"/>
              <a:ext cx="3503183" cy="2571749"/>
            </a:xfrm>
            <a:prstGeom prst="rect">
              <a:avLst/>
            </a:prstGeom>
            <a:noFill/>
            <a:extLst>
              <a:ext uri="{909E8E84-426E-40DD-AFC4-6F175D3DCCD1}">
                <a14:hiddenFill xmlns:a14="http://schemas.microsoft.com/office/drawing/2010/main">
                  <a:solidFill>
                    <a:srgbClr val="FFFFFF"/>
                  </a:solidFill>
                </a14:hiddenFill>
              </a:ext>
            </a:extLst>
          </p:spPr>
        </p:pic>
        <p:sp>
          <p:nvSpPr>
            <p:cNvPr id="102" name="TextBox 101">
              <a:extLst>
                <a:ext uri="{FF2B5EF4-FFF2-40B4-BE49-F238E27FC236}">
                  <a16:creationId xmlns:a16="http://schemas.microsoft.com/office/drawing/2014/main" id="{1FA854A4-4C99-4F13-AC8C-3548BBC7B354}"/>
                </a:ext>
              </a:extLst>
            </p:cNvPr>
            <p:cNvSpPr txBox="1"/>
            <p:nvPr/>
          </p:nvSpPr>
          <p:spPr>
            <a:xfrm>
              <a:off x="368735" y="1211348"/>
              <a:ext cx="3765390" cy="400110"/>
            </a:xfrm>
            <a:prstGeom prst="rect">
              <a:avLst/>
            </a:prstGeom>
            <a:noFill/>
          </p:spPr>
          <p:txBody>
            <a:bodyPr wrap="none" rtlCol="0">
              <a:spAutoFit/>
            </a:bodyPr>
            <a:lstStyle/>
            <a:p>
              <a:r>
                <a:rPr lang="en-US" sz="2000" dirty="0"/>
                <a:t>LIGO Gravitational Wave Detector:</a:t>
              </a:r>
            </a:p>
          </p:txBody>
        </p:sp>
        <p:sp>
          <p:nvSpPr>
            <p:cNvPr id="103" name="TextBox 102">
              <a:extLst>
                <a:ext uri="{FF2B5EF4-FFF2-40B4-BE49-F238E27FC236}">
                  <a16:creationId xmlns:a16="http://schemas.microsoft.com/office/drawing/2014/main" id="{6CB387C3-8FAC-4D9B-B826-36F8C0A86A05}"/>
                </a:ext>
              </a:extLst>
            </p:cNvPr>
            <p:cNvSpPr txBox="1"/>
            <p:nvPr/>
          </p:nvSpPr>
          <p:spPr>
            <a:xfrm>
              <a:off x="437418" y="4711587"/>
              <a:ext cx="4359014" cy="984885"/>
            </a:xfrm>
            <a:prstGeom prst="rect">
              <a:avLst/>
            </a:prstGeom>
            <a:noFill/>
          </p:spPr>
          <p:txBody>
            <a:bodyPr wrap="none" rtlCol="0">
              <a:spAutoFit/>
            </a:bodyPr>
            <a:lstStyle/>
            <a:p>
              <a:r>
                <a:rPr lang="en-US" sz="2000" dirty="0">
                  <a:sym typeface="Wingdings" panose="05000000000000000000" pitchFamily="2" charset="2"/>
                </a:rPr>
                <a:t>LIGO mirror shift sensitivity </a:t>
              </a:r>
              <a:r>
                <a:rPr lang="en-US" sz="2000" dirty="0"/>
                <a:t>10</a:t>
              </a:r>
              <a:r>
                <a:rPr lang="en-US" sz="2000" baseline="30000" dirty="0"/>
                <a:t>-18</a:t>
              </a:r>
              <a:r>
                <a:rPr lang="en-US" sz="2000" dirty="0"/>
                <a:t> m</a:t>
              </a:r>
            </a:p>
            <a:p>
              <a:endParaRPr lang="en-US" dirty="0"/>
            </a:p>
            <a:p>
              <a:r>
                <a:rPr lang="en-US" sz="2000" dirty="0"/>
                <a:t>This experiment: shift sensitivity 10</a:t>
              </a:r>
              <a:r>
                <a:rPr lang="en-US" sz="2000" baseline="30000" dirty="0"/>
                <a:t>-24</a:t>
              </a:r>
              <a:r>
                <a:rPr lang="en-US" sz="2000" dirty="0"/>
                <a:t> m</a:t>
              </a:r>
            </a:p>
          </p:txBody>
        </p:sp>
      </p:grpSp>
    </p:spTree>
    <p:extLst>
      <p:ext uri="{BB962C8B-B14F-4D97-AF65-F5344CB8AC3E}">
        <p14:creationId xmlns:p14="http://schemas.microsoft.com/office/powerpoint/2010/main" val="606266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D0F9765-DCB0-53E9-BE74-77CF0EA72B44}"/>
              </a:ext>
            </a:extLst>
          </p:cNvPr>
          <p:cNvSpPr/>
          <p:nvPr/>
        </p:nvSpPr>
        <p:spPr>
          <a:xfrm>
            <a:off x="3675869" y="4545291"/>
            <a:ext cx="2582912" cy="1110236"/>
          </a:xfrm>
          <a:custGeom>
            <a:avLst/>
            <a:gdLst>
              <a:gd name="connsiteX0" fmla="*/ 0 w 2582912"/>
              <a:gd name="connsiteY0" fmla="*/ 0 h 1110236"/>
              <a:gd name="connsiteX1" fmla="*/ 619899 w 2582912"/>
              <a:gd name="connsiteY1" fmla="*/ 0 h 1110236"/>
              <a:gd name="connsiteX2" fmla="*/ 1265627 w 2582912"/>
              <a:gd name="connsiteY2" fmla="*/ 0 h 1110236"/>
              <a:gd name="connsiteX3" fmla="*/ 1937184 w 2582912"/>
              <a:gd name="connsiteY3" fmla="*/ 0 h 1110236"/>
              <a:gd name="connsiteX4" fmla="*/ 2582912 w 2582912"/>
              <a:gd name="connsiteY4" fmla="*/ 0 h 1110236"/>
              <a:gd name="connsiteX5" fmla="*/ 2582912 w 2582912"/>
              <a:gd name="connsiteY5" fmla="*/ 566220 h 1110236"/>
              <a:gd name="connsiteX6" fmla="*/ 2582912 w 2582912"/>
              <a:gd name="connsiteY6" fmla="*/ 1110236 h 1110236"/>
              <a:gd name="connsiteX7" fmla="*/ 1885526 w 2582912"/>
              <a:gd name="connsiteY7" fmla="*/ 1110236 h 1110236"/>
              <a:gd name="connsiteX8" fmla="*/ 1188140 w 2582912"/>
              <a:gd name="connsiteY8" fmla="*/ 1110236 h 1110236"/>
              <a:gd name="connsiteX9" fmla="*/ 0 w 2582912"/>
              <a:gd name="connsiteY9" fmla="*/ 1110236 h 1110236"/>
              <a:gd name="connsiteX10" fmla="*/ 0 w 2582912"/>
              <a:gd name="connsiteY10" fmla="*/ 566220 h 1110236"/>
              <a:gd name="connsiteX11" fmla="*/ 0 w 2582912"/>
              <a:gd name="connsiteY11" fmla="*/ 0 h 111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2912" h="1110236" fill="none" extrusionOk="0">
                <a:moveTo>
                  <a:pt x="0" y="0"/>
                </a:moveTo>
                <a:cubicBezTo>
                  <a:pt x="261544" y="-28732"/>
                  <a:pt x="423399" y="2344"/>
                  <a:pt x="619899" y="0"/>
                </a:cubicBezTo>
                <a:cubicBezTo>
                  <a:pt x="816399" y="-2344"/>
                  <a:pt x="1123212" y="24065"/>
                  <a:pt x="1265627" y="0"/>
                </a:cubicBezTo>
                <a:cubicBezTo>
                  <a:pt x="1408042" y="-24065"/>
                  <a:pt x="1673431" y="2315"/>
                  <a:pt x="1937184" y="0"/>
                </a:cubicBezTo>
                <a:cubicBezTo>
                  <a:pt x="2200937" y="-2315"/>
                  <a:pt x="2363392" y="-22153"/>
                  <a:pt x="2582912" y="0"/>
                </a:cubicBezTo>
                <a:cubicBezTo>
                  <a:pt x="2607983" y="263472"/>
                  <a:pt x="2576338" y="392590"/>
                  <a:pt x="2582912" y="566220"/>
                </a:cubicBezTo>
                <a:cubicBezTo>
                  <a:pt x="2589486" y="739850"/>
                  <a:pt x="2579418" y="942612"/>
                  <a:pt x="2582912" y="1110236"/>
                </a:cubicBezTo>
                <a:cubicBezTo>
                  <a:pt x="2266166" y="1115571"/>
                  <a:pt x="2149222" y="1143224"/>
                  <a:pt x="1885526" y="1110236"/>
                </a:cubicBezTo>
                <a:cubicBezTo>
                  <a:pt x="1621830" y="1077248"/>
                  <a:pt x="1369314" y="1093371"/>
                  <a:pt x="1188140" y="1110236"/>
                </a:cubicBezTo>
                <a:cubicBezTo>
                  <a:pt x="1006966" y="1127101"/>
                  <a:pt x="512691" y="1146135"/>
                  <a:pt x="0" y="1110236"/>
                </a:cubicBezTo>
                <a:cubicBezTo>
                  <a:pt x="13735" y="862407"/>
                  <a:pt x="-306" y="823880"/>
                  <a:pt x="0" y="566220"/>
                </a:cubicBezTo>
                <a:cubicBezTo>
                  <a:pt x="306" y="308560"/>
                  <a:pt x="-11568" y="149606"/>
                  <a:pt x="0" y="0"/>
                </a:cubicBezTo>
                <a:close/>
              </a:path>
              <a:path w="2582912" h="1110236" stroke="0" extrusionOk="0">
                <a:moveTo>
                  <a:pt x="0" y="0"/>
                </a:moveTo>
                <a:cubicBezTo>
                  <a:pt x="195198" y="7138"/>
                  <a:pt x="338930" y="-24976"/>
                  <a:pt x="619899" y="0"/>
                </a:cubicBezTo>
                <a:cubicBezTo>
                  <a:pt x="900868" y="24976"/>
                  <a:pt x="960882" y="-4661"/>
                  <a:pt x="1188140" y="0"/>
                </a:cubicBezTo>
                <a:cubicBezTo>
                  <a:pt x="1415398" y="4661"/>
                  <a:pt x="1622124" y="-19235"/>
                  <a:pt x="1885526" y="0"/>
                </a:cubicBezTo>
                <a:cubicBezTo>
                  <a:pt x="2148928" y="19235"/>
                  <a:pt x="2271538" y="-15062"/>
                  <a:pt x="2582912" y="0"/>
                </a:cubicBezTo>
                <a:cubicBezTo>
                  <a:pt x="2567064" y="144427"/>
                  <a:pt x="2596999" y="312705"/>
                  <a:pt x="2582912" y="544016"/>
                </a:cubicBezTo>
                <a:cubicBezTo>
                  <a:pt x="2568825" y="775327"/>
                  <a:pt x="2578536" y="945872"/>
                  <a:pt x="2582912" y="1110236"/>
                </a:cubicBezTo>
                <a:cubicBezTo>
                  <a:pt x="2270779" y="1125437"/>
                  <a:pt x="2175942" y="1114794"/>
                  <a:pt x="1937184" y="1110236"/>
                </a:cubicBezTo>
                <a:cubicBezTo>
                  <a:pt x="1698426" y="1105678"/>
                  <a:pt x="1538386" y="1141559"/>
                  <a:pt x="1239798" y="1110236"/>
                </a:cubicBezTo>
                <a:cubicBezTo>
                  <a:pt x="941210" y="1078913"/>
                  <a:pt x="799999" y="1122917"/>
                  <a:pt x="671557" y="1110236"/>
                </a:cubicBezTo>
                <a:cubicBezTo>
                  <a:pt x="543115" y="1097555"/>
                  <a:pt x="184801" y="1107585"/>
                  <a:pt x="0" y="1110236"/>
                </a:cubicBezTo>
                <a:cubicBezTo>
                  <a:pt x="24561" y="877436"/>
                  <a:pt x="24720" y="744696"/>
                  <a:pt x="0" y="555118"/>
                </a:cubicBezTo>
                <a:cubicBezTo>
                  <a:pt x="-24720" y="365540"/>
                  <a:pt x="17704" y="125485"/>
                  <a:pt x="0" y="0"/>
                </a:cubicBezTo>
                <a:close/>
              </a:path>
            </a:pathLst>
          </a:custGeom>
          <a:solidFill>
            <a:schemeClr val="accent1">
              <a:alpha val="15000"/>
            </a:schemeClr>
          </a:solidFill>
          <a:ln>
            <a:solidFill>
              <a:schemeClr val="accent1">
                <a:shade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95D2278-653A-CAED-42A9-60C2D4DFDF93}"/>
              </a:ext>
            </a:extLst>
          </p:cNvPr>
          <p:cNvSpPr txBox="1"/>
          <p:nvPr/>
        </p:nvSpPr>
        <p:spPr>
          <a:xfrm>
            <a:off x="2322246" y="68222"/>
            <a:ext cx="6131679" cy="523220"/>
          </a:xfrm>
          <a:prstGeom prst="rect">
            <a:avLst/>
          </a:prstGeom>
          <a:noFill/>
        </p:spPr>
        <p:txBody>
          <a:bodyPr wrap="none" rtlCol="0">
            <a:spAutoFit/>
          </a:bodyPr>
          <a:lstStyle/>
          <a:p>
            <a:r>
              <a:rPr lang="en-US" sz="2800" dirty="0">
                <a:solidFill>
                  <a:srgbClr val="0033CC"/>
                </a:solidFill>
              </a:rPr>
              <a:t>Basic intuition: a one-dimensional model</a:t>
            </a:r>
          </a:p>
        </p:txBody>
      </p:sp>
      <p:sp>
        <p:nvSpPr>
          <p:cNvPr id="5" name="Rectangle 4">
            <a:extLst>
              <a:ext uri="{FF2B5EF4-FFF2-40B4-BE49-F238E27FC236}">
                <a16:creationId xmlns:a16="http://schemas.microsoft.com/office/drawing/2014/main" id="{5332752B-C285-7092-9ABC-27838CC7BFE8}"/>
              </a:ext>
            </a:extLst>
          </p:cNvPr>
          <p:cNvSpPr/>
          <p:nvPr/>
        </p:nvSpPr>
        <p:spPr>
          <a:xfrm>
            <a:off x="1402478" y="1802111"/>
            <a:ext cx="2277229" cy="421019"/>
          </a:xfrm>
          <a:prstGeom prst="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E33F718F-575C-6986-4162-8877EC22F8D5}"/>
              </a:ext>
            </a:extLst>
          </p:cNvPr>
          <p:cNvGrpSpPr/>
          <p:nvPr/>
        </p:nvGrpSpPr>
        <p:grpSpPr>
          <a:xfrm>
            <a:off x="3303641" y="1547613"/>
            <a:ext cx="376066" cy="930014"/>
            <a:chOff x="2703730" y="1705870"/>
            <a:chExt cx="376066" cy="930014"/>
          </a:xfrm>
        </p:grpSpPr>
        <p:sp>
          <p:nvSpPr>
            <p:cNvPr id="6" name="Rectangle 5">
              <a:extLst>
                <a:ext uri="{FF2B5EF4-FFF2-40B4-BE49-F238E27FC236}">
                  <a16:creationId xmlns:a16="http://schemas.microsoft.com/office/drawing/2014/main" id="{3B5CD06B-2F76-6828-4E16-DF762F48D3EB}"/>
                </a:ext>
              </a:extLst>
            </p:cNvPr>
            <p:cNvSpPr/>
            <p:nvPr/>
          </p:nvSpPr>
          <p:spPr>
            <a:xfrm>
              <a:off x="2703730" y="1705870"/>
              <a:ext cx="328922" cy="930014"/>
            </a:xfrm>
            <a:prstGeom prst="rect">
              <a:avLst/>
            </a:prstGeom>
            <a:solidFill>
              <a:schemeClr val="accent1">
                <a:alpha val="4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007070E-E57B-1E5A-35C7-E6B0B5C27A79}"/>
                </a:ext>
              </a:extLst>
            </p:cNvPr>
            <p:cNvSpPr/>
            <p:nvPr/>
          </p:nvSpPr>
          <p:spPr>
            <a:xfrm flipH="1">
              <a:off x="3032651" y="1705870"/>
              <a:ext cx="47145" cy="930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751D9DFA-8F61-01D5-39BA-4A8EF4B7FBF6}"/>
              </a:ext>
            </a:extLst>
          </p:cNvPr>
          <p:cNvGrpSpPr/>
          <p:nvPr/>
        </p:nvGrpSpPr>
        <p:grpSpPr>
          <a:xfrm rot="10800000">
            <a:off x="7699120" y="1547613"/>
            <a:ext cx="376066" cy="930014"/>
            <a:chOff x="2703730" y="1705870"/>
            <a:chExt cx="376066" cy="930014"/>
          </a:xfrm>
        </p:grpSpPr>
        <p:sp>
          <p:nvSpPr>
            <p:cNvPr id="10" name="Rectangle 9">
              <a:extLst>
                <a:ext uri="{FF2B5EF4-FFF2-40B4-BE49-F238E27FC236}">
                  <a16:creationId xmlns:a16="http://schemas.microsoft.com/office/drawing/2014/main" id="{D3BD4B27-61C0-A0B3-C4E7-2DDE94B24A77}"/>
                </a:ext>
              </a:extLst>
            </p:cNvPr>
            <p:cNvSpPr/>
            <p:nvPr/>
          </p:nvSpPr>
          <p:spPr>
            <a:xfrm>
              <a:off x="2703730" y="1705870"/>
              <a:ext cx="328922" cy="930014"/>
            </a:xfrm>
            <a:prstGeom prst="rect">
              <a:avLst/>
            </a:prstGeom>
            <a:solidFill>
              <a:schemeClr val="accent1">
                <a:alpha val="4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1BDEADE-04CC-5F7E-5A69-988BAEDA900F}"/>
                </a:ext>
              </a:extLst>
            </p:cNvPr>
            <p:cNvSpPr/>
            <p:nvPr/>
          </p:nvSpPr>
          <p:spPr>
            <a:xfrm flipH="1">
              <a:off x="3032651" y="1705870"/>
              <a:ext cx="47145" cy="930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69D71B13-3178-8689-E4C1-15F450D03458}"/>
              </a:ext>
            </a:extLst>
          </p:cNvPr>
          <p:cNvSpPr/>
          <p:nvPr/>
        </p:nvSpPr>
        <p:spPr>
          <a:xfrm>
            <a:off x="7742426" y="1802111"/>
            <a:ext cx="2277229" cy="421019"/>
          </a:xfrm>
          <a:prstGeom prst="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C94222B-023C-CA31-54AF-B897366C2A88}"/>
              </a:ext>
            </a:extLst>
          </p:cNvPr>
          <p:cNvSpPr/>
          <p:nvPr/>
        </p:nvSpPr>
        <p:spPr>
          <a:xfrm>
            <a:off x="3675869" y="1802111"/>
            <a:ext cx="4023250" cy="4210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35128149-8BAD-AEA4-F61A-FEF5D00C9DCA}"/>
              </a:ext>
            </a:extLst>
          </p:cNvPr>
          <p:cNvCxnSpPr>
            <a:cxnSpLocks/>
          </p:cNvCxnSpPr>
          <p:nvPr/>
        </p:nvCxnSpPr>
        <p:spPr>
          <a:xfrm>
            <a:off x="1750659" y="1909182"/>
            <a:ext cx="552587"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ADC6835-78FF-AC7B-4936-B32E3673D1D0}"/>
              </a:ext>
            </a:extLst>
          </p:cNvPr>
          <p:cNvCxnSpPr>
            <a:cxnSpLocks/>
          </p:cNvCxnSpPr>
          <p:nvPr/>
        </p:nvCxnSpPr>
        <p:spPr>
          <a:xfrm>
            <a:off x="4747809" y="1902548"/>
            <a:ext cx="646256" cy="0"/>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69F1B2F-6E3C-7CE0-82C7-9ABF0B352826}"/>
              </a:ext>
            </a:extLst>
          </p:cNvPr>
          <p:cNvCxnSpPr>
            <a:cxnSpLocks/>
          </p:cNvCxnSpPr>
          <p:nvPr/>
        </p:nvCxnSpPr>
        <p:spPr>
          <a:xfrm flipH="1">
            <a:off x="4732930" y="2105121"/>
            <a:ext cx="605214" cy="0"/>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EB0752B-E6FE-6323-25F4-CA29524ACC62}"/>
              </a:ext>
            </a:extLst>
          </p:cNvPr>
          <p:cNvCxnSpPr>
            <a:cxnSpLocks/>
          </p:cNvCxnSpPr>
          <p:nvPr/>
        </p:nvCxnSpPr>
        <p:spPr>
          <a:xfrm flipH="1">
            <a:off x="1726877" y="2169646"/>
            <a:ext cx="532377"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156FC3B-DDD0-2479-C63F-BBFF810EB636}"/>
              </a:ext>
            </a:extLst>
          </p:cNvPr>
          <p:cNvCxnSpPr>
            <a:cxnSpLocks/>
          </p:cNvCxnSpPr>
          <p:nvPr/>
        </p:nvCxnSpPr>
        <p:spPr>
          <a:xfrm>
            <a:off x="8565316" y="2098637"/>
            <a:ext cx="401283"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F0CFDFB8-FF9B-F29F-06C3-6FD369847CA0}"/>
                  </a:ext>
                </a:extLst>
              </p:cNvPr>
              <p:cNvSpPr txBox="1"/>
              <p:nvPr/>
            </p:nvSpPr>
            <p:spPr>
              <a:xfrm>
                <a:off x="8340712" y="1689259"/>
                <a:ext cx="850489" cy="39716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𝑐</m:t>
                          </m:r>
                        </m:sub>
                      </m:sSub>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𝑖</m:t>
                          </m:r>
                          <m:r>
                            <a:rPr lang="en-US" i="1">
                              <a:latin typeface="Cambria Math" panose="02040503050406030204" pitchFamily="18" charset="0"/>
                            </a:rPr>
                            <m:t>𝑘𝑥</m:t>
                          </m:r>
                        </m:sup>
                      </m:sSup>
                    </m:oMath>
                  </m:oMathPara>
                </a14:m>
                <a:endParaRPr lang="en-US" dirty="0"/>
              </a:p>
            </p:txBody>
          </p:sp>
        </mc:Choice>
        <mc:Fallback>
          <p:sp>
            <p:nvSpPr>
              <p:cNvPr id="21" name="TextBox 20">
                <a:extLst>
                  <a:ext uri="{FF2B5EF4-FFF2-40B4-BE49-F238E27FC236}">
                    <a16:creationId xmlns:a16="http://schemas.microsoft.com/office/drawing/2014/main" id="{F0CFDFB8-FF9B-F29F-06C3-6FD369847CA0}"/>
                  </a:ext>
                </a:extLst>
              </p:cNvPr>
              <p:cNvSpPr txBox="1">
                <a:spLocks noRot="1" noChangeAspect="1" noMove="1" noResize="1" noEditPoints="1" noAdjustHandles="1" noChangeArrowheads="1" noChangeShapeType="1" noTextEdit="1"/>
              </p:cNvSpPr>
              <p:nvPr/>
            </p:nvSpPr>
            <p:spPr>
              <a:xfrm>
                <a:off x="8340712" y="1689259"/>
                <a:ext cx="850489" cy="39716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E9EE2876-B84E-E63E-AC0D-CBBF869EC94D}"/>
                  </a:ext>
                </a:extLst>
              </p:cNvPr>
              <p:cNvSpPr txBox="1"/>
              <p:nvPr/>
            </p:nvSpPr>
            <p:spPr>
              <a:xfrm>
                <a:off x="1635748" y="2208659"/>
                <a:ext cx="853740"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𝑐</m:t>
                          </m:r>
                        </m:sub>
                      </m:sSub>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b="0" i="1" smtClean="0">
                              <a:latin typeface="Cambria Math" panose="02040503050406030204" pitchFamily="18" charset="0"/>
                            </a:rPr>
                            <m:t>−</m:t>
                          </m:r>
                          <m:r>
                            <a:rPr lang="en-US" i="1">
                              <a:latin typeface="Cambria Math" panose="02040503050406030204" pitchFamily="18" charset="0"/>
                            </a:rPr>
                            <m:t>𝑖𝑘</m:t>
                          </m:r>
                          <m:r>
                            <a:rPr lang="en-US" i="1">
                              <a:latin typeface="Cambria Math" panose="02040503050406030204" pitchFamily="18" charset="0"/>
                            </a:rPr>
                            <m:t>𝑥</m:t>
                          </m:r>
                        </m:sup>
                      </m:sSup>
                    </m:oMath>
                  </m:oMathPara>
                </a14:m>
                <a:endParaRPr lang="en-US" dirty="0"/>
              </a:p>
            </p:txBody>
          </p:sp>
        </mc:Choice>
        <mc:Fallback>
          <p:sp>
            <p:nvSpPr>
              <p:cNvPr id="33" name="TextBox 32">
                <a:extLst>
                  <a:ext uri="{FF2B5EF4-FFF2-40B4-BE49-F238E27FC236}">
                    <a16:creationId xmlns:a16="http://schemas.microsoft.com/office/drawing/2014/main" id="{E9EE2876-B84E-E63E-AC0D-CBBF869EC94D}"/>
                  </a:ext>
                </a:extLst>
              </p:cNvPr>
              <p:cNvSpPr txBox="1">
                <a:spLocks noRot="1" noChangeAspect="1" noMove="1" noResize="1" noEditPoints="1" noAdjustHandles="1" noChangeArrowheads="1" noChangeShapeType="1" noTextEdit="1"/>
              </p:cNvSpPr>
              <p:nvPr/>
            </p:nvSpPr>
            <p:spPr>
              <a:xfrm>
                <a:off x="1635748" y="2208659"/>
                <a:ext cx="853740" cy="400110"/>
              </a:xfrm>
              <a:prstGeom prst="rect">
                <a:avLst/>
              </a:prstGeom>
              <a:blipFill>
                <a:blip r:embed="rId3"/>
                <a:stretch>
                  <a:fillRect r="-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40C12863-A07B-A217-C8AD-6175ECB4035E}"/>
                  </a:ext>
                </a:extLst>
              </p:cNvPr>
              <p:cNvSpPr txBox="1"/>
              <p:nvPr/>
            </p:nvSpPr>
            <p:spPr>
              <a:xfrm>
                <a:off x="4808565" y="1509594"/>
                <a:ext cx="806503" cy="39716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𝐴</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smtClean="0">
                              <a:latin typeface="Cambria Math" panose="02040503050406030204" pitchFamily="18" charset="0"/>
                            </a:rPr>
                            <m:t>𝑖</m:t>
                          </m:r>
                          <m:r>
                            <a:rPr lang="en-US" i="1">
                              <a:latin typeface="Cambria Math" panose="02040503050406030204" pitchFamily="18" charset="0"/>
                            </a:rPr>
                            <m:t>𝑘𝑥</m:t>
                          </m:r>
                        </m:sup>
                      </m:sSup>
                    </m:oMath>
                  </m:oMathPara>
                </a14:m>
                <a:endParaRPr lang="en-US" dirty="0"/>
              </a:p>
            </p:txBody>
          </p:sp>
        </mc:Choice>
        <mc:Fallback>
          <p:sp>
            <p:nvSpPr>
              <p:cNvPr id="35" name="TextBox 34">
                <a:extLst>
                  <a:ext uri="{FF2B5EF4-FFF2-40B4-BE49-F238E27FC236}">
                    <a16:creationId xmlns:a16="http://schemas.microsoft.com/office/drawing/2014/main" id="{40C12863-A07B-A217-C8AD-6175ECB4035E}"/>
                  </a:ext>
                </a:extLst>
              </p:cNvPr>
              <p:cNvSpPr txBox="1">
                <a:spLocks noRot="1" noChangeAspect="1" noMove="1" noResize="1" noEditPoints="1" noAdjustHandles="1" noChangeArrowheads="1" noChangeShapeType="1" noTextEdit="1"/>
              </p:cNvSpPr>
              <p:nvPr/>
            </p:nvSpPr>
            <p:spPr>
              <a:xfrm>
                <a:off x="4808565" y="1509594"/>
                <a:ext cx="806503" cy="39716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79884092-0353-913B-FF4F-3CADE7C8228F}"/>
                  </a:ext>
                </a:extLst>
              </p:cNvPr>
              <p:cNvSpPr txBox="1"/>
              <p:nvPr/>
            </p:nvSpPr>
            <p:spPr>
              <a:xfrm>
                <a:off x="4720692" y="2161252"/>
                <a:ext cx="939103" cy="39716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𝐵</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𝑖𝑘𝑥</m:t>
                          </m:r>
                        </m:sup>
                      </m:sSup>
                    </m:oMath>
                  </m:oMathPara>
                </a14:m>
                <a:endParaRPr lang="en-US" dirty="0"/>
              </a:p>
            </p:txBody>
          </p:sp>
        </mc:Choice>
        <mc:Fallback>
          <p:sp>
            <p:nvSpPr>
              <p:cNvPr id="36" name="TextBox 35">
                <a:extLst>
                  <a:ext uri="{FF2B5EF4-FFF2-40B4-BE49-F238E27FC236}">
                    <a16:creationId xmlns:a16="http://schemas.microsoft.com/office/drawing/2014/main" id="{79884092-0353-913B-FF4F-3CADE7C8228F}"/>
                  </a:ext>
                </a:extLst>
              </p:cNvPr>
              <p:cNvSpPr txBox="1">
                <a:spLocks noRot="1" noChangeAspect="1" noMove="1" noResize="1" noEditPoints="1" noAdjustHandles="1" noChangeArrowheads="1" noChangeShapeType="1" noTextEdit="1"/>
              </p:cNvSpPr>
              <p:nvPr/>
            </p:nvSpPr>
            <p:spPr>
              <a:xfrm>
                <a:off x="4720692" y="2161252"/>
                <a:ext cx="939103" cy="39716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DD2AD633-D8F9-F4AB-B8EA-06C722EFB324}"/>
                  </a:ext>
                </a:extLst>
              </p:cNvPr>
              <p:cNvSpPr txBox="1"/>
              <p:nvPr/>
            </p:nvSpPr>
            <p:spPr>
              <a:xfrm>
                <a:off x="1838278" y="1509594"/>
                <a:ext cx="432811" cy="37824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𝑖𝑘</m:t>
                          </m:r>
                          <m:r>
                            <a:rPr lang="en-US" b="0" i="1" smtClean="0">
                              <a:latin typeface="Cambria Math" panose="02040503050406030204" pitchFamily="18" charset="0"/>
                            </a:rPr>
                            <m:t>𝑥</m:t>
                          </m:r>
                        </m:sup>
                      </m:sSup>
                    </m:oMath>
                  </m:oMathPara>
                </a14:m>
                <a:endParaRPr lang="en-US" dirty="0"/>
              </a:p>
            </p:txBody>
          </p:sp>
        </mc:Choice>
        <mc:Fallback>
          <p:sp>
            <p:nvSpPr>
              <p:cNvPr id="39" name="TextBox 38">
                <a:extLst>
                  <a:ext uri="{FF2B5EF4-FFF2-40B4-BE49-F238E27FC236}">
                    <a16:creationId xmlns:a16="http://schemas.microsoft.com/office/drawing/2014/main" id="{DD2AD633-D8F9-F4AB-B8EA-06C722EFB324}"/>
                  </a:ext>
                </a:extLst>
              </p:cNvPr>
              <p:cNvSpPr txBox="1">
                <a:spLocks noRot="1" noChangeAspect="1" noMove="1" noResize="1" noEditPoints="1" noAdjustHandles="1" noChangeArrowheads="1" noChangeShapeType="1" noTextEdit="1"/>
              </p:cNvSpPr>
              <p:nvPr/>
            </p:nvSpPr>
            <p:spPr>
              <a:xfrm>
                <a:off x="1838278" y="1509594"/>
                <a:ext cx="432811" cy="378245"/>
              </a:xfrm>
              <a:prstGeom prst="rect">
                <a:avLst/>
              </a:prstGeom>
              <a:blipFill>
                <a:blip r:embed="rId6"/>
                <a:stretch>
                  <a:fillRect r="-21127"/>
                </a:stretch>
              </a:blipFill>
            </p:spPr>
            <p:txBody>
              <a:bodyPr/>
              <a:lstStyle/>
              <a:p>
                <a:r>
                  <a:rPr lang="en-US">
                    <a:noFill/>
                  </a:rPr>
                  <a:t> </a:t>
                </a:r>
              </a:p>
            </p:txBody>
          </p:sp>
        </mc:Fallback>
      </mc:AlternateContent>
      <p:cxnSp>
        <p:nvCxnSpPr>
          <p:cNvPr id="37" name="Straight Arrow Connector 36">
            <a:extLst>
              <a:ext uri="{FF2B5EF4-FFF2-40B4-BE49-F238E27FC236}">
                <a16:creationId xmlns:a16="http://schemas.microsoft.com/office/drawing/2014/main" id="{B340E95D-1281-3675-52B6-726418387E5C}"/>
              </a:ext>
            </a:extLst>
          </p:cNvPr>
          <p:cNvCxnSpPr>
            <a:cxnSpLocks/>
          </p:cNvCxnSpPr>
          <p:nvPr/>
        </p:nvCxnSpPr>
        <p:spPr>
          <a:xfrm>
            <a:off x="3667132" y="1428391"/>
            <a:ext cx="4031987"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6E4F1BBC-D4B9-66B7-533B-0954FE8913C3}"/>
                  </a:ext>
                </a:extLst>
              </p:cNvPr>
              <p:cNvSpPr txBox="1"/>
              <p:nvPr/>
            </p:nvSpPr>
            <p:spPr>
              <a:xfrm>
                <a:off x="5480720" y="1068672"/>
                <a:ext cx="31701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m:t>
                      </m:r>
                    </m:oMath>
                  </m:oMathPara>
                </a14:m>
                <a:endParaRPr lang="en-US" dirty="0"/>
              </a:p>
            </p:txBody>
          </p:sp>
        </mc:Choice>
        <mc:Fallback>
          <p:sp>
            <p:nvSpPr>
              <p:cNvPr id="57" name="TextBox 56">
                <a:extLst>
                  <a:ext uri="{FF2B5EF4-FFF2-40B4-BE49-F238E27FC236}">
                    <a16:creationId xmlns:a16="http://schemas.microsoft.com/office/drawing/2014/main" id="{6E4F1BBC-D4B9-66B7-533B-0954FE8913C3}"/>
                  </a:ext>
                </a:extLst>
              </p:cNvPr>
              <p:cNvSpPr txBox="1">
                <a:spLocks noRot="1" noChangeAspect="1" noMove="1" noResize="1" noEditPoints="1" noAdjustHandles="1" noChangeArrowheads="1" noChangeShapeType="1" noTextEdit="1"/>
              </p:cNvSpPr>
              <p:nvPr/>
            </p:nvSpPr>
            <p:spPr>
              <a:xfrm>
                <a:off x="5480720" y="1068672"/>
                <a:ext cx="31701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D5A16A2A-1F6B-954F-2F99-670388BAD0CE}"/>
                  </a:ext>
                </a:extLst>
              </p:cNvPr>
              <p:cNvSpPr txBox="1"/>
              <p:nvPr/>
            </p:nvSpPr>
            <p:spPr>
              <a:xfrm>
                <a:off x="2054683" y="3429000"/>
                <a:ext cx="2795637" cy="38125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𝐵</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r>
                            <a:rPr lang="en-US" sz="2400" i="1">
                              <a:latin typeface="Cambria Math" panose="02040503050406030204" pitchFamily="18" charset="0"/>
                            </a:rPr>
                            <m:t>𝑖𝑘</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sup>
                      </m:sSup>
                      <m:r>
                        <a:rPr lang="en-US" sz="2400" b="0" i="1" smtClean="0">
                          <a:latin typeface="Cambria Math" panose="02040503050406030204" pitchFamily="18" charset="0"/>
                        </a:rPr>
                        <m:t>=−</m:t>
                      </m:r>
                      <m:r>
                        <a:rPr lang="en-US" sz="2400" b="0" i="1" smtClean="0">
                          <a:latin typeface="Cambria Math" panose="02040503050406030204" pitchFamily="18" charset="0"/>
                        </a:rPr>
                        <m:t>𝑟𝐴</m:t>
                      </m:r>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i="1">
                              <a:latin typeface="Cambria Math" panose="02040503050406030204" pitchFamily="18" charset="0"/>
                            </a:rPr>
                            <m:t>𝑖𝑘</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sup>
                      </m:sSup>
                    </m:oMath>
                  </m:oMathPara>
                </a14:m>
                <a:endParaRPr lang="en-US" sz="2400" b="0" dirty="0"/>
              </a:p>
            </p:txBody>
          </p:sp>
        </mc:Choice>
        <mc:Fallback>
          <p:sp>
            <p:nvSpPr>
              <p:cNvPr id="2" name="TextBox 1">
                <a:extLst>
                  <a:ext uri="{FF2B5EF4-FFF2-40B4-BE49-F238E27FC236}">
                    <a16:creationId xmlns:a16="http://schemas.microsoft.com/office/drawing/2014/main" id="{D5A16A2A-1F6B-954F-2F99-670388BAD0CE}"/>
                  </a:ext>
                </a:extLst>
              </p:cNvPr>
              <p:cNvSpPr txBox="1">
                <a:spLocks noRot="1" noChangeAspect="1" noMove="1" noResize="1" noEditPoints="1" noAdjustHandles="1" noChangeArrowheads="1" noChangeShapeType="1" noTextEdit="1"/>
              </p:cNvSpPr>
              <p:nvPr/>
            </p:nvSpPr>
            <p:spPr>
              <a:xfrm>
                <a:off x="2054683" y="3429000"/>
                <a:ext cx="2795637" cy="381258"/>
              </a:xfrm>
              <a:prstGeom prst="rect">
                <a:avLst/>
              </a:prstGeom>
              <a:blipFill>
                <a:blip r:embed="rId8"/>
                <a:stretch>
                  <a:fillRect l="-1961" t="-1613" b="-645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202757A6-E66C-81FC-C1BF-2DDA97C8A7FE}"/>
                  </a:ext>
                </a:extLst>
              </p:cNvPr>
              <p:cNvSpPr txBox="1"/>
              <p:nvPr/>
            </p:nvSpPr>
            <p:spPr>
              <a:xfrm>
                <a:off x="2026952" y="3900969"/>
                <a:ext cx="3879588" cy="38125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𝑖𝑘</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1</m:t>
                              </m:r>
                            </m:sub>
                          </m:sSub>
                        </m:sup>
                      </m:sSup>
                      <m:r>
                        <a:rPr lang="en-US" sz="2400" b="0" i="1" smtClean="0">
                          <a:latin typeface="Cambria Math" panose="02040503050406030204" pitchFamily="18" charset="0"/>
                        </a:rPr>
                        <m:t>=−</m:t>
                      </m:r>
                      <m:r>
                        <a:rPr lang="en-US" sz="2400" b="0" i="1" smtClean="0">
                          <a:latin typeface="Cambria Math" panose="02040503050406030204" pitchFamily="18" charset="0"/>
                        </a:rPr>
                        <m:t>𝑟𝐵</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r>
                            <a:rPr lang="en-US" sz="2400" i="1">
                              <a:latin typeface="Cambria Math" panose="02040503050406030204" pitchFamily="18" charset="0"/>
                            </a:rPr>
                            <m:t>𝑖𝑘</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1</m:t>
                              </m:r>
                            </m:sub>
                          </m:sSub>
                        </m:sup>
                      </m:sSup>
                      <m:r>
                        <a:rPr lang="en-US" sz="2400" b="0" i="1" smtClean="0">
                          <a:latin typeface="Cambria Math" panose="02040503050406030204" pitchFamily="18" charset="0"/>
                        </a:rPr>
                        <m:t>+</m:t>
                      </m:r>
                      <m:r>
                        <a:rPr lang="en-US" sz="2400" b="0" i="1" smtClean="0">
                          <a:latin typeface="Cambria Math" panose="02040503050406030204" pitchFamily="18" charset="0"/>
                        </a:rPr>
                        <m:t>𝑡</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𝑖𝑘</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sup>
                      </m:sSup>
                    </m:oMath>
                  </m:oMathPara>
                </a14:m>
                <a:endParaRPr lang="en-US" sz="2400" b="0" dirty="0"/>
              </a:p>
            </p:txBody>
          </p:sp>
        </mc:Choice>
        <mc:Fallback>
          <p:sp>
            <p:nvSpPr>
              <p:cNvPr id="46" name="TextBox 45">
                <a:extLst>
                  <a:ext uri="{FF2B5EF4-FFF2-40B4-BE49-F238E27FC236}">
                    <a16:creationId xmlns:a16="http://schemas.microsoft.com/office/drawing/2014/main" id="{202757A6-E66C-81FC-C1BF-2DDA97C8A7FE}"/>
                  </a:ext>
                </a:extLst>
              </p:cNvPr>
              <p:cNvSpPr txBox="1">
                <a:spLocks noRot="1" noChangeAspect="1" noMove="1" noResize="1" noEditPoints="1" noAdjustHandles="1" noChangeArrowheads="1" noChangeShapeType="1" noTextEdit="1"/>
              </p:cNvSpPr>
              <p:nvPr/>
            </p:nvSpPr>
            <p:spPr>
              <a:xfrm>
                <a:off x="2026952" y="3900969"/>
                <a:ext cx="3879588" cy="381258"/>
              </a:xfrm>
              <a:prstGeom prst="rect">
                <a:avLst/>
              </a:prstGeom>
              <a:blipFill>
                <a:blip r:embed="rId9"/>
                <a:stretch>
                  <a:fillRect l="-1415" t="-1613" b="-6452"/>
                </a:stretch>
              </a:blipFill>
            </p:spPr>
            <p:txBody>
              <a:bodyPr/>
              <a:lstStyle/>
              <a:p>
                <a:r>
                  <a:rPr lang="en-US">
                    <a:noFill/>
                  </a:rPr>
                  <a:t> </a:t>
                </a:r>
              </a:p>
            </p:txBody>
          </p:sp>
        </mc:Fallback>
      </mc:AlternateContent>
      <p:sp>
        <p:nvSpPr>
          <p:cNvPr id="3" name="Left Brace 2">
            <a:extLst>
              <a:ext uri="{FF2B5EF4-FFF2-40B4-BE49-F238E27FC236}">
                <a16:creationId xmlns:a16="http://schemas.microsoft.com/office/drawing/2014/main" id="{592511D2-A2A3-B2D6-A490-8DD5B04F7964}"/>
              </a:ext>
            </a:extLst>
          </p:cNvPr>
          <p:cNvSpPr/>
          <p:nvPr/>
        </p:nvSpPr>
        <p:spPr>
          <a:xfrm>
            <a:off x="1637031" y="3465848"/>
            <a:ext cx="356034" cy="809145"/>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B5D0130C-36FE-5A90-E67C-02357AFE9F1B}"/>
                  </a:ext>
                </a:extLst>
              </p:cNvPr>
              <p:cNvSpPr txBox="1"/>
              <p:nvPr/>
            </p:nvSpPr>
            <p:spPr>
              <a:xfrm>
                <a:off x="7721970" y="3497667"/>
                <a:ext cx="3238131" cy="39433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𝑟</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 </m:t>
                      </m:r>
                      <m:r>
                        <a:rPr lang="en-US" sz="2400" b="0" i="1" smtClean="0">
                          <a:latin typeface="Cambria Math" panose="02040503050406030204" pitchFamily="18" charset="0"/>
                        </a:rPr>
                        <m:t>𝐴</m:t>
                      </m:r>
                      <m:r>
                        <a:rPr lang="en-US" sz="2400" b="0" i="1" smtClean="0">
                          <a:latin typeface="Cambria Math" panose="02040503050406030204" pitchFamily="18" charset="0"/>
                        </a:rPr>
                        <m:t> </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b="0" i="1" smtClean="0">
                              <a:latin typeface="Cambria Math" panose="02040503050406030204" pitchFamily="18" charset="0"/>
                            </a:rPr>
                            <m:t>2</m:t>
                          </m:r>
                          <m:r>
                            <a:rPr lang="en-US" sz="2400" i="1">
                              <a:latin typeface="Cambria Math" panose="02040503050406030204" pitchFamily="18" charset="0"/>
                            </a:rPr>
                            <m:t>𝑖𝑘</m:t>
                          </m:r>
                          <m:d>
                            <m:dPr>
                              <m:ctrlPr>
                                <a:rPr lang="en-US" sz="2400" i="1" smtClean="0">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e>
                          </m:d>
                        </m:sup>
                      </m:sSup>
                      <m:r>
                        <a:rPr lang="en-US" sz="2400" b="0" i="1" smtClean="0">
                          <a:latin typeface="Cambria Math" panose="02040503050406030204" pitchFamily="18" charset="0"/>
                        </a:rPr>
                        <m:t>+</m:t>
                      </m:r>
                      <m:r>
                        <a:rPr lang="en-US" sz="2400" b="0" i="1" smtClean="0">
                          <a:latin typeface="Cambria Math" panose="02040503050406030204" pitchFamily="18" charset="0"/>
                        </a:rPr>
                        <m:t>𝑡</m:t>
                      </m:r>
                    </m:oMath>
                  </m:oMathPara>
                </a14:m>
                <a:endParaRPr lang="en-US" sz="2400" b="0" dirty="0"/>
              </a:p>
            </p:txBody>
          </p:sp>
        </mc:Choice>
        <mc:Fallback>
          <p:sp>
            <p:nvSpPr>
              <p:cNvPr id="52" name="TextBox 51">
                <a:extLst>
                  <a:ext uri="{FF2B5EF4-FFF2-40B4-BE49-F238E27FC236}">
                    <a16:creationId xmlns:a16="http://schemas.microsoft.com/office/drawing/2014/main" id="{B5D0130C-36FE-5A90-E67C-02357AFE9F1B}"/>
                  </a:ext>
                </a:extLst>
              </p:cNvPr>
              <p:cNvSpPr txBox="1">
                <a:spLocks noRot="1" noChangeAspect="1" noMove="1" noResize="1" noEditPoints="1" noAdjustHandles="1" noChangeArrowheads="1" noChangeShapeType="1" noTextEdit="1"/>
              </p:cNvSpPr>
              <p:nvPr/>
            </p:nvSpPr>
            <p:spPr>
              <a:xfrm>
                <a:off x="7721970" y="3497667"/>
                <a:ext cx="3238131" cy="394339"/>
              </a:xfrm>
              <a:prstGeom prst="rect">
                <a:avLst/>
              </a:prstGeom>
              <a:blipFill>
                <a:blip r:embed="rId10"/>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E417FDE7-FBD7-2BB4-237E-550049726017}"/>
              </a:ext>
            </a:extLst>
          </p:cNvPr>
          <p:cNvSpPr txBox="1"/>
          <p:nvPr/>
        </p:nvSpPr>
        <p:spPr>
          <a:xfrm>
            <a:off x="1664762" y="2930387"/>
            <a:ext cx="2186048" cy="369332"/>
          </a:xfrm>
          <a:prstGeom prst="rect">
            <a:avLst/>
          </a:prstGeom>
          <a:noFill/>
        </p:spPr>
        <p:txBody>
          <a:bodyPr wrap="none" rtlCol="0">
            <a:spAutoFit/>
          </a:bodyPr>
          <a:lstStyle/>
          <a:p>
            <a:r>
              <a:rPr lang="en-US" dirty="0">
                <a:solidFill>
                  <a:srgbClr val="0033CC"/>
                </a:solidFill>
              </a:rPr>
              <a:t>Boundary conditions:</a:t>
            </a:r>
          </a:p>
        </p:txBody>
      </p:sp>
      <p:sp>
        <p:nvSpPr>
          <p:cNvPr id="15" name="Arrow: Right 14">
            <a:extLst>
              <a:ext uri="{FF2B5EF4-FFF2-40B4-BE49-F238E27FC236}">
                <a16:creationId xmlns:a16="http://schemas.microsoft.com/office/drawing/2014/main" id="{8A84957C-96F7-246E-ED27-839B0ABEE001}"/>
              </a:ext>
            </a:extLst>
          </p:cNvPr>
          <p:cNvSpPr/>
          <p:nvPr/>
        </p:nvSpPr>
        <p:spPr>
          <a:xfrm>
            <a:off x="6045565" y="3575444"/>
            <a:ext cx="670999" cy="2348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09B98ACD-7E35-50F8-4563-59CBF201EE4E}"/>
                  </a:ext>
                </a:extLst>
              </p:cNvPr>
              <p:cNvSpPr txBox="1"/>
              <p:nvPr/>
            </p:nvSpPr>
            <p:spPr>
              <a:xfrm>
                <a:off x="3865177" y="4744271"/>
                <a:ext cx="2393604" cy="66992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𝑡</m:t>
                          </m:r>
                        </m:num>
                        <m:den>
                          <m:r>
                            <a:rPr lang="en-US" sz="2400" b="0" i="1" smtClean="0">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𝑟</m:t>
                              </m:r>
                            </m:e>
                            <m:sup>
                              <m:r>
                                <a:rPr lang="en-US" sz="2400" i="1">
                                  <a:latin typeface="Cambria Math" panose="02040503050406030204" pitchFamily="18" charset="0"/>
                                </a:rPr>
                                <m:t>2</m:t>
                              </m:r>
                            </m:sup>
                          </m:sSup>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2</m:t>
                              </m:r>
                              <m:r>
                                <a:rPr lang="en-US" sz="2400" i="1">
                                  <a:latin typeface="Cambria Math" panose="02040503050406030204" pitchFamily="18" charset="0"/>
                                </a:rPr>
                                <m:t>𝑖𝑘</m:t>
                              </m:r>
                              <m:r>
                                <a:rPr lang="en-US" sz="2400" b="0" i="1" smtClean="0">
                                  <a:latin typeface="Cambria Math" panose="02040503050406030204" pitchFamily="18" charset="0"/>
                                </a:rPr>
                                <m:t>𝑙</m:t>
                              </m:r>
                            </m:sup>
                          </m:sSup>
                        </m:den>
                      </m:f>
                      <m:r>
                        <a:rPr lang="en-US" sz="2400" b="0" i="1" smtClean="0">
                          <a:latin typeface="Cambria Math" panose="02040503050406030204" pitchFamily="18" charset="0"/>
                        </a:rPr>
                        <m:t> </m:t>
                      </m:r>
                    </m:oMath>
                  </m:oMathPara>
                </a14:m>
                <a:endParaRPr lang="en-US" sz="2400" b="0" dirty="0"/>
              </a:p>
            </p:txBody>
          </p:sp>
        </mc:Choice>
        <mc:Fallback>
          <p:sp>
            <p:nvSpPr>
              <p:cNvPr id="59" name="TextBox 58">
                <a:extLst>
                  <a:ext uri="{FF2B5EF4-FFF2-40B4-BE49-F238E27FC236}">
                    <a16:creationId xmlns:a16="http://schemas.microsoft.com/office/drawing/2014/main" id="{09B98ACD-7E35-50F8-4563-59CBF201EE4E}"/>
                  </a:ext>
                </a:extLst>
              </p:cNvPr>
              <p:cNvSpPr txBox="1">
                <a:spLocks noRot="1" noChangeAspect="1" noMove="1" noResize="1" noEditPoints="1" noAdjustHandles="1" noChangeArrowheads="1" noChangeShapeType="1" noTextEdit="1"/>
              </p:cNvSpPr>
              <p:nvPr/>
            </p:nvSpPr>
            <p:spPr>
              <a:xfrm>
                <a:off x="3865177" y="4744271"/>
                <a:ext cx="2393604" cy="669927"/>
              </a:xfrm>
              <a:prstGeom prst="rect">
                <a:avLst/>
              </a:prstGeom>
              <a:blipFill>
                <a:blip r:embed="rId11"/>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EC3AEC8B-2D4E-8181-FB4D-F6A7D9B2524E}"/>
              </a:ext>
            </a:extLst>
          </p:cNvPr>
          <p:cNvSpPr txBox="1"/>
          <p:nvPr/>
        </p:nvSpPr>
        <p:spPr>
          <a:xfrm>
            <a:off x="1055409" y="5963386"/>
            <a:ext cx="2868157" cy="461665"/>
          </a:xfrm>
          <a:prstGeom prst="rect">
            <a:avLst/>
          </a:prstGeom>
          <a:noFill/>
        </p:spPr>
        <p:txBody>
          <a:bodyPr wrap="none" rtlCol="0">
            <a:spAutoFit/>
          </a:bodyPr>
          <a:lstStyle/>
          <a:p>
            <a:r>
              <a:rPr lang="en-US" sz="2400" dirty="0">
                <a:solidFill>
                  <a:srgbClr val="0033CC"/>
                </a:solidFill>
              </a:rPr>
              <a:t>Resonance condition:</a:t>
            </a:r>
          </a:p>
        </p:txBody>
      </p:sp>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0EBBFCD4-3F77-A97F-C725-EF2452C9F2CF}"/>
                  </a:ext>
                </a:extLst>
              </p:cNvPr>
              <p:cNvSpPr txBox="1"/>
              <p:nvPr/>
            </p:nvSpPr>
            <p:spPr>
              <a:xfrm>
                <a:off x="3856013" y="5973243"/>
                <a:ext cx="224519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2</m:t>
                      </m:r>
                      <m:r>
                        <a:rPr lang="en-US" sz="2400" b="0" i="1" smtClean="0">
                          <a:latin typeface="Cambria Math" panose="02040503050406030204" pitchFamily="18" charset="0"/>
                        </a:rPr>
                        <m:t> </m:t>
                      </m:r>
                      <m:r>
                        <a:rPr lang="en-US" sz="2400" b="0" i="1" smtClean="0">
                          <a:latin typeface="Cambria Math" panose="02040503050406030204" pitchFamily="18" charset="0"/>
                        </a:rPr>
                        <m:t>𝑘</m:t>
                      </m:r>
                      <m:r>
                        <a:rPr lang="en-US" sz="2400" b="0" i="1" smtClean="0">
                          <a:latin typeface="Cambria Math" panose="02040503050406030204" pitchFamily="18" charset="0"/>
                        </a:rPr>
                        <m:t> </m:t>
                      </m:r>
                      <m:r>
                        <a:rPr lang="en-US" sz="2400" b="0" i="1" smtClean="0">
                          <a:latin typeface="Cambria Math" panose="02040503050406030204" pitchFamily="18" charset="0"/>
                        </a:rPr>
                        <m:t>𝑙</m:t>
                      </m:r>
                      <m:r>
                        <a:rPr lang="en-US" sz="2400" b="0" i="1" smtClean="0">
                          <a:latin typeface="Cambria Math" panose="02040503050406030204" pitchFamily="18" charset="0"/>
                        </a:rPr>
                        <m:t>=2 </m:t>
                      </m:r>
                      <m:r>
                        <a:rPr lang="en-US" sz="2400" b="0" i="1" smtClean="0">
                          <a:latin typeface="Cambria Math" panose="02040503050406030204" pitchFamily="18" charset="0"/>
                          <a:ea typeface="Cambria Math" panose="02040503050406030204" pitchFamily="18" charset="0"/>
                        </a:rPr>
                        <m:t>𝜋</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𝑛</m:t>
                      </m:r>
                    </m:oMath>
                  </m:oMathPara>
                </a14:m>
                <a:endParaRPr lang="en-US" sz="2400" dirty="0"/>
              </a:p>
            </p:txBody>
          </p:sp>
        </mc:Choice>
        <mc:Fallback>
          <p:sp>
            <p:nvSpPr>
              <p:cNvPr id="60" name="TextBox 59">
                <a:extLst>
                  <a:ext uri="{FF2B5EF4-FFF2-40B4-BE49-F238E27FC236}">
                    <a16:creationId xmlns:a16="http://schemas.microsoft.com/office/drawing/2014/main" id="{0EBBFCD4-3F77-A97F-C725-EF2452C9F2CF}"/>
                  </a:ext>
                </a:extLst>
              </p:cNvPr>
              <p:cNvSpPr txBox="1">
                <a:spLocks noRot="1" noChangeAspect="1" noMove="1" noResize="1" noEditPoints="1" noAdjustHandles="1" noChangeArrowheads="1" noChangeShapeType="1" noTextEdit="1"/>
              </p:cNvSpPr>
              <p:nvPr/>
            </p:nvSpPr>
            <p:spPr>
              <a:xfrm>
                <a:off x="3856013" y="5973243"/>
                <a:ext cx="2245190"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25DB57BA-277C-E118-A962-58687959E659}"/>
                  </a:ext>
                </a:extLst>
              </p:cNvPr>
              <p:cNvSpPr txBox="1"/>
              <p:nvPr/>
            </p:nvSpPr>
            <p:spPr>
              <a:xfrm>
                <a:off x="9808541" y="2860221"/>
                <a:ext cx="31701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m:t>
                      </m:r>
                    </m:oMath>
                  </m:oMathPara>
                </a14:m>
                <a:endParaRPr lang="en-US" dirty="0"/>
              </a:p>
            </p:txBody>
          </p:sp>
        </mc:Choice>
        <mc:Fallback>
          <p:sp>
            <p:nvSpPr>
              <p:cNvPr id="61" name="TextBox 60">
                <a:extLst>
                  <a:ext uri="{FF2B5EF4-FFF2-40B4-BE49-F238E27FC236}">
                    <a16:creationId xmlns:a16="http://schemas.microsoft.com/office/drawing/2014/main" id="{25DB57BA-277C-E118-A962-58687959E659}"/>
                  </a:ext>
                </a:extLst>
              </p:cNvPr>
              <p:cNvSpPr txBox="1">
                <a:spLocks noRot="1" noChangeAspect="1" noMove="1" noResize="1" noEditPoints="1" noAdjustHandles="1" noChangeArrowheads="1" noChangeShapeType="1" noTextEdit="1"/>
              </p:cNvSpPr>
              <p:nvPr/>
            </p:nvSpPr>
            <p:spPr>
              <a:xfrm>
                <a:off x="9808541" y="2860221"/>
                <a:ext cx="317010" cy="369332"/>
              </a:xfrm>
              <a:prstGeom prst="rect">
                <a:avLst/>
              </a:prstGeom>
              <a:blipFill>
                <a:blip r:embed="rId13"/>
                <a:stretch>
                  <a:fillRect/>
                </a:stretch>
              </a:blipFill>
            </p:spPr>
            <p:txBody>
              <a:bodyPr/>
              <a:lstStyle/>
              <a:p>
                <a:r>
                  <a:rPr lang="en-US">
                    <a:noFill/>
                  </a:rPr>
                  <a:t> </a:t>
                </a:r>
              </a:p>
            </p:txBody>
          </p:sp>
        </mc:Fallback>
      </mc:AlternateContent>
      <p:sp>
        <p:nvSpPr>
          <p:cNvPr id="23" name="Left Brace 22">
            <a:extLst>
              <a:ext uri="{FF2B5EF4-FFF2-40B4-BE49-F238E27FC236}">
                <a16:creationId xmlns:a16="http://schemas.microsoft.com/office/drawing/2014/main" id="{3F15E192-F1F9-1014-38B2-5F2874E73FD4}"/>
              </a:ext>
            </a:extLst>
          </p:cNvPr>
          <p:cNvSpPr/>
          <p:nvPr/>
        </p:nvSpPr>
        <p:spPr>
          <a:xfrm rot="5400000">
            <a:off x="9835370" y="2953133"/>
            <a:ext cx="263353" cy="754637"/>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85429000-2486-04D2-3A5B-44F2358DF3D0}"/>
                  </a:ext>
                </a:extLst>
              </p:cNvPr>
              <p:cNvSpPr txBox="1"/>
              <p:nvPr/>
            </p:nvSpPr>
            <p:spPr>
              <a:xfrm>
                <a:off x="6208735" y="6016621"/>
                <a:ext cx="224519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𝑙</m:t>
                      </m:r>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𝜆</m:t>
                      </m:r>
                      <m:r>
                        <a:rPr lang="en-US" sz="2400" b="0" i="1" smtClean="0">
                          <a:latin typeface="Cambria Math" panose="02040503050406030204" pitchFamily="18" charset="0"/>
                          <a:ea typeface="Cambria Math" panose="02040503050406030204" pitchFamily="18" charset="0"/>
                        </a:rPr>
                        <m:t> </m:t>
                      </m:r>
                      <m:f>
                        <m:fPr>
                          <m:type m:val="lin"/>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𝑛</m:t>
                          </m:r>
                        </m:num>
                        <m:den>
                          <m:r>
                            <a:rPr lang="en-US" sz="2400" b="0" i="1" smtClean="0">
                              <a:latin typeface="Cambria Math" panose="02040503050406030204" pitchFamily="18" charset="0"/>
                              <a:ea typeface="Cambria Math" panose="02040503050406030204" pitchFamily="18" charset="0"/>
                            </a:rPr>
                            <m:t>2)</m:t>
                          </m:r>
                        </m:den>
                      </m:f>
                    </m:oMath>
                  </m:oMathPara>
                </a14:m>
                <a:endParaRPr lang="en-US" sz="2400" dirty="0"/>
              </a:p>
            </p:txBody>
          </p:sp>
        </mc:Choice>
        <mc:Fallback>
          <p:sp>
            <p:nvSpPr>
              <p:cNvPr id="62" name="TextBox 61">
                <a:extLst>
                  <a:ext uri="{FF2B5EF4-FFF2-40B4-BE49-F238E27FC236}">
                    <a16:creationId xmlns:a16="http://schemas.microsoft.com/office/drawing/2014/main" id="{85429000-2486-04D2-3A5B-44F2358DF3D0}"/>
                  </a:ext>
                </a:extLst>
              </p:cNvPr>
              <p:cNvSpPr txBox="1">
                <a:spLocks noRot="1" noChangeAspect="1" noMove="1" noResize="1" noEditPoints="1" noAdjustHandles="1" noChangeArrowheads="1" noChangeShapeType="1" noTextEdit="1"/>
              </p:cNvSpPr>
              <p:nvPr/>
            </p:nvSpPr>
            <p:spPr>
              <a:xfrm>
                <a:off x="6208735" y="6016621"/>
                <a:ext cx="2245190" cy="461665"/>
              </a:xfrm>
              <a:prstGeom prst="rect">
                <a:avLst/>
              </a:prstGeom>
              <a:blipFill>
                <a:blip r:embed="rId14"/>
                <a:stretch>
                  <a:fillRect t="-125000" r="-14634" b="-190789"/>
                </a:stretch>
              </a:blipFill>
            </p:spPr>
            <p:txBody>
              <a:bodyPr/>
              <a:lstStyle/>
              <a:p>
                <a:r>
                  <a:rPr lang="en-US">
                    <a:noFill/>
                  </a:rPr>
                  <a:t> </a:t>
                </a:r>
              </a:p>
            </p:txBody>
          </p:sp>
        </mc:Fallback>
      </mc:AlternateContent>
    </p:spTree>
    <p:extLst>
      <p:ext uri="{BB962C8B-B14F-4D97-AF65-F5344CB8AC3E}">
        <p14:creationId xmlns:p14="http://schemas.microsoft.com/office/powerpoint/2010/main" val="2238622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ACD18303-A229-165A-1E49-5C90FD8F97DE}"/>
              </a:ext>
            </a:extLst>
          </p:cNvPr>
          <p:cNvSpPr/>
          <p:nvPr/>
        </p:nvSpPr>
        <p:spPr>
          <a:xfrm>
            <a:off x="885190" y="3177376"/>
            <a:ext cx="3496036" cy="3289208"/>
          </a:xfrm>
          <a:custGeom>
            <a:avLst/>
            <a:gdLst>
              <a:gd name="connsiteX0" fmla="*/ 0 w 3496036"/>
              <a:gd name="connsiteY0" fmla="*/ 0 h 3289208"/>
              <a:gd name="connsiteX1" fmla="*/ 664247 w 3496036"/>
              <a:gd name="connsiteY1" fmla="*/ 0 h 3289208"/>
              <a:gd name="connsiteX2" fmla="*/ 1293533 w 3496036"/>
              <a:gd name="connsiteY2" fmla="*/ 0 h 3289208"/>
              <a:gd name="connsiteX3" fmla="*/ 2027701 w 3496036"/>
              <a:gd name="connsiteY3" fmla="*/ 0 h 3289208"/>
              <a:gd name="connsiteX4" fmla="*/ 2726908 w 3496036"/>
              <a:gd name="connsiteY4" fmla="*/ 0 h 3289208"/>
              <a:gd name="connsiteX5" fmla="*/ 3496036 w 3496036"/>
              <a:gd name="connsiteY5" fmla="*/ 0 h 3289208"/>
              <a:gd name="connsiteX6" fmla="*/ 3496036 w 3496036"/>
              <a:gd name="connsiteY6" fmla="*/ 723626 h 3289208"/>
              <a:gd name="connsiteX7" fmla="*/ 3496036 w 3496036"/>
              <a:gd name="connsiteY7" fmla="*/ 1414359 h 3289208"/>
              <a:gd name="connsiteX8" fmla="*/ 3496036 w 3496036"/>
              <a:gd name="connsiteY8" fmla="*/ 2006417 h 3289208"/>
              <a:gd name="connsiteX9" fmla="*/ 3496036 w 3496036"/>
              <a:gd name="connsiteY9" fmla="*/ 2697151 h 3289208"/>
              <a:gd name="connsiteX10" fmla="*/ 3496036 w 3496036"/>
              <a:gd name="connsiteY10" fmla="*/ 3289208 h 3289208"/>
              <a:gd name="connsiteX11" fmla="*/ 2761868 w 3496036"/>
              <a:gd name="connsiteY11" fmla="*/ 3289208 h 3289208"/>
              <a:gd name="connsiteX12" fmla="*/ 2027701 w 3496036"/>
              <a:gd name="connsiteY12" fmla="*/ 3289208 h 3289208"/>
              <a:gd name="connsiteX13" fmla="*/ 1258573 w 3496036"/>
              <a:gd name="connsiteY13" fmla="*/ 3289208 h 3289208"/>
              <a:gd name="connsiteX14" fmla="*/ 0 w 3496036"/>
              <a:gd name="connsiteY14" fmla="*/ 3289208 h 3289208"/>
              <a:gd name="connsiteX15" fmla="*/ 0 w 3496036"/>
              <a:gd name="connsiteY15" fmla="*/ 2565582 h 3289208"/>
              <a:gd name="connsiteX16" fmla="*/ 0 w 3496036"/>
              <a:gd name="connsiteY16" fmla="*/ 1973525 h 3289208"/>
              <a:gd name="connsiteX17" fmla="*/ 0 w 3496036"/>
              <a:gd name="connsiteY17" fmla="*/ 1315683 h 3289208"/>
              <a:gd name="connsiteX18" fmla="*/ 0 w 3496036"/>
              <a:gd name="connsiteY18" fmla="*/ 624950 h 3289208"/>
              <a:gd name="connsiteX19" fmla="*/ 0 w 3496036"/>
              <a:gd name="connsiteY19" fmla="*/ 0 h 3289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96036" h="3289208" fill="none" extrusionOk="0">
                <a:moveTo>
                  <a:pt x="0" y="0"/>
                </a:moveTo>
                <a:cubicBezTo>
                  <a:pt x="274238" y="3673"/>
                  <a:pt x="418182" y="-20574"/>
                  <a:pt x="664247" y="0"/>
                </a:cubicBezTo>
                <a:cubicBezTo>
                  <a:pt x="910312" y="20574"/>
                  <a:pt x="993368" y="-6884"/>
                  <a:pt x="1293533" y="0"/>
                </a:cubicBezTo>
                <a:cubicBezTo>
                  <a:pt x="1593698" y="6884"/>
                  <a:pt x="1803355" y="29452"/>
                  <a:pt x="2027701" y="0"/>
                </a:cubicBezTo>
                <a:cubicBezTo>
                  <a:pt x="2252047" y="-29452"/>
                  <a:pt x="2491820" y="-449"/>
                  <a:pt x="2726908" y="0"/>
                </a:cubicBezTo>
                <a:cubicBezTo>
                  <a:pt x="2961996" y="449"/>
                  <a:pt x="3320900" y="-13335"/>
                  <a:pt x="3496036" y="0"/>
                </a:cubicBezTo>
                <a:cubicBezTo>
                  <a:pt x="3487449" y="149520"/>
                  <a:pt x="3484426" y="537737"/>
                  <a:pt x="3496036" y="723626"/>
                </a:cubicBezTo>
                <a:cubicBezTo>
                  <a:pt x="3507646" y="909515"/>
                  <a:pt x="3471698" y="1149618"/>
                  <a:pt x="3496036" y="1414359"/>
                </a:cubicBezTo>
                <a:cubicBezTo>
                  <a:pt x="3520374" y="1679100"/>
                  <a:pt x="3488057" y="1783125"/>
                  <a:pt x="3496036" y="2006417"/>
                </a:cubicBezTo>
                <a:cubicBezTo>
                  <a:pt x="3504015" y="2229709"/>
                  <a:pt x="3465413" y="2389414"/>
                  <a:pt x="3496036" y="2697151"/>
                </a:cubicBezTo>
                <a:cubicBezTo>
                  <a:pt x="3526659" y="3004888"/>
                  <a:pt x="3512191" y="3025295"/>
                  <a:pt x="3496036" y="3289208"/>
                </a:cubicBezTo>
                <a:cubicBezTo>
                  <a:pt x="3144115" y="3319946"/>
                  <a:pt x="3017971" y="3275828"/>
                  <a:pt x="2761868" y="3289208"/>
                </a:cubicBezTo>
                <a:cubicBezTo>
                  <a:pt x="2505765" y="3302588"/>
                  <a:pt x="2195338" y="3290684"/>
                  <a:pt x="2027701" y="3289208"/>
                </a:cubicBezTo>
                <a:cubicBezTo>
                  <a:pt x="1860064" y="3287732"/>
                  <a:pt x="1623569" y="3296584"/>
                  <a:pt x="1258573" y="3289208"/>
                </a:cubicBezTo>
                <a:cubicBezTo>
                  <a:pt x="893577" y="3281832"/>
                  <a:pt x="317190" y="3266613"/>
                  <a:pt x="0" y="3289208"/>
                </a:cubicBezTo>
                <a:cubicBezTo>
                  <a:pt x="15259" y="3093908"/>
                  <a:pt x="-20919" y="2903886"/>
                  <a:pt x="0" y="2565582"/>
                </a:cubicBezTo>
                <a:cubicBezTo>
                  <a:pt x="20919" y="2227278"/>
                  <a:pt x="-11819" y="2163655"/>
                  <a:pt x="0" y="1973525"/>
                </a:cubicBezTo>
                <a:cubicBezTo>
                  <a:pt x="11819" y="1783395"/>
                  <a:pt x="-31666" y="1567309"/>
                  <a:pt x="0" y="1315683"/>
                </a:cubicBezTo>
                <a:cubicBezTo>
                  <a:pt x="31666" y="1064057"/>
                  <a:pt x="22949" y="931548"/>
                  <a:pt x="0" y="624950"/>
                </a:cubicBezTo>
                <a:cubicBezTo>
                  <a:pt x="-22949" y="318352"/>
                  <a:pt x="29891" y="176187"/>
                  <a:pt x="0" y="0"/>
                </a:cubicBezTo>
                <a:close/>
              </a:path>
              <a:path w="3496036" h="3289208" stroke="0" extrusionOk="0">
                <a:moveTo>
                  <a:pt x="0" y="0"/>
                </a:moveTo>
                <a:cubicBezTo>
                  <a:pt x="220093" y="22879"/>
                  <a:pt x="365048" y="21439"/>
                  <a:pt x="664247" y="0"/>
                </a:cubicBezTo>
                <a:cubicBezTo>
                  <a:pt x="963446" y="-21439"/>
                  <a:pt x="1004895" y="18923"/>
                  <a:pt x="1258573" y="0"/>
                </a:cubicBezTo>
                <a:cubicBezTo>
                  <a:pt x="1512251" y="-18923"/>
                  <a:pt x="1864097" y="-9027"/>
                  <a:pt x="2027701" y="0"/>
                </a:cubicBezTo>
                <a:cubicBezTo>
                  <a:pt x="2191305" y="9027"/>
                  <a:pt x="2465005" y="28649"/>
                  <a:pt x="2691948" y="0"/>
                </a:cubicBezTo>
                <a:cubicBezTo>
                  <a:pt x="2918891" y="-28649"/>
                  <a:pt x="3114700" y="-16851"/>
                  <a:pt x="3496036" y="0"/>
                </a:cubicBezTo>
                <a:cubicBezTo>
                  <a:pt x="3478372" y="163524"/>
                  <a:pt x="3517278" y="525445"/>
                  <a:pt x="3496036" y="723626"/>
                </a:cubicBezTo>
                <a:cubicBezTo>
                  <a:pt x="3474794" y="921807"/>
                  <a:pt x="3527092" y="1088384"/>
                  <a:pt x="3496036" y="1381467"/>
                </a:cubicBezTo>
                <a:cubicBezTo>
                  <a:pt x="3464980" y="1674550"/>
                  <a:pt x="3470030" y="1902037"/>
                  <a:pt x="3496036" y="2039309"/>
                </a:cubicBezTo>
                <a:cubicBezTo>
                  <a:pt x="3522042" y="2176581"/>
                  <a:pt x="3508265" y="2493298"/>
                  <a:pt x="3496036" y="2631366"/>
                </a:cubicBezTo>
                <a:cubicBezTo>
                  <a:pt x="3483807" y="2769434"/>
                  <a:pt x="3507861" y="3089188"/>
                  <a:pt x="3496036" y="3289208"/>
                </a:cubicBezTo>
                <a:cubicBezTo>
                  <a:pt x="3156645" y="3314468"/>
                  <a:pt x="3098928" y="3300087"/>
                  <a:pt x="2796829" y="3289208"/>
                </a:cubicBezTo>
                <a:cubicBezTo>
                  <a:pt x="2494730" y="3278329"/>
                  <a:pt x="2386056" y="3292310"/>
                  <a:pt x="2132582" y="3289208"/>
                </a:cubicBezTo>
                <a:cubicBezTo>
                  <a:pt x="1879108" y="3286106"/>
                  <a:pt x="1724811" y="3255565"/>
                  <a:pt x="1363454" y="3289208"/>
                </a:cubicBezTo>
                <a:cubicBezTo>
                  <a:pt x="1002097" y="3322851"/>
                  <a:pt x="911134" y="3312230"/>
                  <a:pt x="594326" y="3289208"/>
                </a:cubicBezTo>
                <a:cubicBezTo>
                  <a:pt x="277518" y="3266186"/>
                  <a:pt x="255834" y="3298454"/>
                  <a:pt x="0" y="3289208"/>
                </a:cubicBezTo>
                <a:cubicBezTo>
                  <a:pt x="5213" y="3076612"/>
                  <a:pt x="-445" y="2893388"/>
                  <a:pt x="0" y="2631366"/>
                </a:cubicBezTo>
                <a:cubicBezTo>
                  <a:pt x="445" y="2369344"/>
                  <a:pt x="11817" y="2244685"/>
                  <a:pt x="0" y="2006417"/>
                </a:cubicBezTo>
                <a:cubicBezTo>
                  <a:pt x="-11817" y="1768149"/>
                  <a:pt x="13438" y="1593726"/>
                  <a:pt x="0" y="1447252"/>
                </a:cubicBezTo>
                <a:cubicBezTo>
                  <a:pt x="-13438" y="1300779"/>
                  <a:pt x="24743" y="1063843"/>
                  <a:pt x="0" y="855194"/>
                </a:cubicBezTo>
                <a:cubicBezTo>
                  <a:pt x="-24743" y="646545"/>
                  <a:pt x="38591" y="188506"/>
                  <a:pt x="0" y="0"/>
                </a:cubicBezTo>
                <a:close/>
              </a:path>
            </a:pathLst>
          </a:custGeom>
          <a:solidFill>
            <a:schemeClr val="accent1">
              <a:alpha val="15000"/>
            </a:schemeClr>
          </a:solidFill>
          <a:ln>
            <a:solidFill>
              <a:schemeClr val="accent1">
                <a:shade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95D2278-653A-CAED-42A9-60C2D4DFDF93}"/>
              </a:ext>
            </a:extLst>
          </p:cNvPr>
          <p:cNvSpPr txBox="1"/>
          <p:nvPr/>
        </p:nvSpPr>
        <p:spPr>
          <a:xfrm>
            <a:off x="2322246" y="68222"/>
            <a:ext cx="6131679" cy="523220"/>
          </a:xfrm>
          <a:prstGeom prst="rect">
            <a:avLst/>
          </a:prstGeom>
          <a:noFill/>
        </p:spPr>
        <p:txBody>
          <a:bodyPr wrap="none" rtlCol="0">
            <a:spAutoFit/>
          </a:bodyPr>
          <a:lstStyle/>
          <a:p>
            <a:r>
              <a:rPr lang="en-US" sz="2800" dirty="0">
                <a:solidFill>
                  <a:srgbClr val="0033CC"/>
                </a:solidFill>
              </a:rPr>
              <a:t>Basic intuition: a one-dimensional model</a:t>
            </a:r>
          </a:p>
        </p:txBody>
      </p:sp>
      <p:sp>
        <p:nvSpPr>
          <p:cNvPr id="5" name="Rectangle 4">
            <a:extLst>
              <a:ext uri="{FF2B5EF4-FFF2-40B4-BE49-F238E27FC236}">
                <a16:creationId xmlns:a16="http://schemas.microsoft.com/office/drawing/2014/main" id="{5332752B-C285-7092-9ABC-27838CC7BFE8}"/>
              </a:ext>
            </a:extLst>
          </p:cNvPr>
          <p:cNvSpPr/>
          <p:nvPr/>
        </p:nvSpPr>
        <p:spPr>
          <a:xfrm>
            <a:off x="1402478" y="1802111"/>
            <a:ext cx="2277229" cy="421019"/>
          </a:xfrm>
          <a:prstGeom prst="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E33F718F-575C-6986-4162-8877EC22F8D5}"/>
              </a:ext>
            </a:extLst>
          </p:cNvPr>
          <p:cNvGrpSpPr/>
          <p:nvPr/>
        </p:nvGrpSpPr>
        <p:grpSpPr>
          <a:xfrm>
            <a:off x="3303641" y="1547613"/>
            <a:ext cx="376066" cy="930014"/>
            <a:chOff x="2703730" y="1705870"/>
            <a:chExt cx="376066" cy="930014"/>
          </a:xfrm>
        </p:grpSpPr>
        <p:sp>
          <p:nvSpPr>
            <p:cNvPr id="6" name="Rectangle 5">
              <a:extLst>
                <a:ext uri="{FF2B5EF4-FFF2-40B4-BE49-F238E27FC236}">
                  <a16:creationId xmlns:a16="http://schemas.microsoft.com/office/drawing/2014/main" id="{3B5CD06B-2F76-6828-4E16-DF762F48D3EB}"/>
                </a:ext>
              </a:extLst>
            </p:cNvPr>
            <p:cNvSpPr/>
            <p:nvPr/>
          </p:nvSpPr>
          <p:spPr>
            <a:xfrm>
              <a:off x="2703730" y="1705870"/>
              <a:ext cx="328922" cy="930014"/>
            </a:xfrm>
            <a:prstGeom prst="rect">
              <a:avLst/>
            </a:prstGeom>
            <a:solidFill>
              <a:schemeClr val="accent1">
                <a:alpha val="4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007070E-E57B-1E5A-35C7-E6B0B5C27A79}"/>
                </a:ext>
              </a:extLst>
            </p:cNvPr>
            <p:cNvSpPr/>
            <p:nvPr/>
          </p:nvSpPr>
          <p:spPr>
            <a:xfrm flipH="1">
              <a:off x="3032651" y="1705870"/>
              <a:ext cx="47145" cy="930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751D9DFA-8F61-01D5-39BA-4A8EF4B7FBF6}"/>
              </a:ext>
            </a:extLst>
          </p:cNvPr>
          <p:cNvGrpSpPr/>
          <p:nvPr/>
        </p:nvGrpSpPr>
        <p:grpSpPr>
          <a:xfrm rot="10800000">
            <a:off x="7699120" y="1547613"/>
            <a:ext cx="376066" cy="930014"/>
            <a:chOff x="2703730" y="1705870"/>
            <a:chExt cx="376066" cy="930014"/>
          </a:xfrm>
        </p:grpSpPr>
        <p:sp>
          <p:nvSpPr>
            <p:cNvPr id="10" name="Rectangle 9">
              <a:extLst>
                <a:ext uri="{FF2B5EF4-FFF2-40B4-BE49-F238E27FC236}">
                  <a16:creationId xmlns:a16="http://schemas.microsoft.com/office/drawing/2014/main" id="{D3BD4B27-61C0-A0B3-C4E7-2DDE94B24A77}"/>
                </a:ext>
              </a:extLst>
            </p:cNvPr>
            <p:cNvSpPr/>
            <p:nvPr/>
          </p:nvSpPr>
          <p:spPr>
            <a:xfrm>
              <a:off x="2703730" y="1705870"/>
              <a:ext cx="328922" cy="930014"/>
            </a:xfrm>
            <a:prstGeom prst="rect">
              <a:avLst/>
            </a:prstGeom>
            <a:solidFill>
              <a:schemeClr val="accent1">
                <a:alpha val="4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1BDEADE-04CC-5F7E-5A69-988BAEDA900F}"/>
                </a:ext>
              </a:extLst>
            </p:cNvPr>
            <p:cNvSpPr/>
            <p:nvPr/>
          </p:nvSpPr>
          <p:spPr>
            <a:xfrm flipH="1">
              <a:off x="3032651" y="1705870"/>
              <a:ext cx="47145" cy="930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69D71B13-3178-8689-E4C1-15F450D03458}"/>
              </a:ext>
            </a:extLst>
          </p:cNvPr>
          <p:cNvSpPr/>
          <p:nvPr/>
        </p:nvSpPr>
        <p:spPr>
          <a:xfrm>
            <a:off x="7742426" y="1802111"/>
            <a:ext cx="2277229" cy="421019"/>
          </a:xfrm>
          <a:prstGeom prst="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C94222B-023C-CA31-54AF-B897366C2A88}"/>
              </a:ext>
            </a:extLst>
          </p:cNvPr>
          <p:cNvSpPr/>
          <p:nvPr/>
        </p:nvSpPr>
        <p:spPr>
          <a:xfrm>
            <a:off x="3675869" y="1802111"/>
            <a:ext cx="4023250" cy="4210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35128149-8BAD-AEA4-F61A-FEF5D00C9DCA}"/>
              </a:ext>
            </a:extLst>
          </p:cNvPr>
          <p:cNvCxnSpPr>
            <a:cxnSpLocks/>
          </p:cNvCxnSpPr>
          <p:nvPr/>
        </p:nvCxnSpPr>
        <p:spPr>
          <a:xfrm>
            <a:off x="1750659" y="1909182"/>
            <a:ext cx="552587"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ADC6835-78FF-AC7B-4936-B32E3673D1D0}"/>
              </a:ext>
            </a:extLst>
          </p:cNvPr>
          <p:cNvCxnSpPr>
            <a:cxnSpLocks/>
          </p:cNvCxnSpPr>
          <p:nvPr/>
        </p:nvCxnSpPr>
        <p:spPr>
          <a:xfrm>
            <a:off x="4747809" y="1902548"/>
            <a:ext cx="646256" cy="0"/>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69F1B2F-6E3C-7CE0-82C7-9ABF0B352826}"/>
              </a:ext>
            </a:extLst>
          </p:cNvPr>
          <p:cNvCxnSpPr>
            <a:cxnSpLocks/>
          </p:cNvCxnSpPr>
          <p:nvPr/>
        </p:nvCxnSpPr>
        <p:spPr>
          <a:xfrm flipH="1">
            <a:off x="4732930" y="2105121"/>
            <a:ext cx="605214" cy="0"/>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EB0752B-E6FE-6323-25F4-CA29524ACC62}"/>
              </a:ext>
            </a:extLst>
          </p:cNvPr>
          <p:cNvCxnSpPr>
            <a:cxnSpLocks/>
          </p:cNvCxnSpPr>
          <p:nvPr/>
        </p:nvCxnSpPr>
        <p:spPr>
          <a:xfrm flipH="1">
            <a:off x="1726877" y="2169646"/>
            <a:ext cx="532377"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156FC3B-DDD0-2479-C63F-BBFF810EB636}"/>
              </a:ext>
            </a:extLst>
          </p:cNvPr>
          <p:cNvCxnSpPr>
            <a:cxnSpLocks/>
          </p:cNvCxnSpPr>
          <p:nvPr/>
        </p:nvCxnSpPr>
        <p:spPr>
          <a:xfrm>
            <a:off x="8565316" y="2098637"/>
            <a:ext cx="401283"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F0CFDFB8-FF9B-F29F-06C3-6FD369847CA0}"/>
                  </a:ext>
                </a:extLst>
              </p:cNvPr>
              <p:cNvSpPr txBox="1"/>
              <p:nvPr/>
            </p:nvSpPr>
            <p:spPr>
              <a:xfrm>
                <a:off x="8340712" y="1689259"/>
                <a:ext cx="850489" cy="39716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𝑐</m:t>
                          </m:r>
                        </m:sub>
                      </m:sSub>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𝑖</m:t>
                          </m:r>
                          <m:r>
                            <a:rPr lang="en-US" i="1">
                              <a:latin typeface="Cambria Math" panose="02040503050406030204" pitchFamily="18" charset="0"/>
                            </a:rPr>
                            <m:t>𝑘𝑥</m:t>
                          </m:r>
                        </m:sup>
                      </m:sSup>
                    </m:oMath>
                  </m:oMathPara>
                </a14:m>
                <a:endParaRPr lang="en-US" dirty="0"/>
              </a:p>
            </p:txBody>
          </p:sp>
        </mc:Choice>
        <mc:Fallback>
          <p:sp>
            <p:nvSpPr>
              <p:cNvPr id="21" name="TextBox 20">
                <a:extLst>
                  <a:ext uri="{FF2B5EF4-FFF2-40B4-BE49-F238E27FC236}">
                    <a16:creationId xmlns:a16="http://schemas.microsoft.com/office/drawing/2014/main" id="{F0CFDFB8-FF9B-F29F-06C3-6FD369847CA0}"/>
                  </a:ext>
                </a:extLst>
              </p:cNvPr>
              <p:cNvSpPr txBox="1">
                <a:spLocks noRot="1" noChangeAspect="1" noMove="1" noResize="1" noEditPoints="1" noAdjustHandles="1" noChangeArrowheads="1" noChangeShapeType="1" noTextEdit="1"/>
              </p:cNvSpPr>
              <p:nvPr/>
            </p:nvSpPr>
            <p:spPr>
              <a:xfrm>
                <a:off x="8340712" y="1689259"/>
                <a:ext cx="850489" cy="39716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E9EE2876-B84E-E63E-AC0D-CBBF869EC94D}"/>
                  </a:ext>
                </a:extLst>
              </p:cNvPr>
              <p:cNvSpPr txBox="1"/>
              <p:nvPr/>
            </p:nvSpPr>
            <p:spPr>
              <a:xfrm>
                <a:off x="1635748" y="2208659"/>
                <a:ext cx="853740"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𝑐</m:t>
                          </m:r>
                        </m:sub>
                      </m:sSub>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b="0" i="1" smtClean="0">
                              <a:latin typeface="Cambria Math" panose="02040503050406030204" pitchFamily="18" charset="0"/>
                            </a:rPr>
                            <m:t>−</m:t>
                          </m:r>
                          <m:r>
                            <a:rPr lang="en-US" i="1">
                              <a:latin typeface="Cambria Math" panose="02040503050406030204" pitchFamily="18" charset="0"/>
                            </a:rPr>
                            <m:t>𝑖𝑘</m:t>
                          </m:r>
                          <m:r>
                            <a:rPr lang="en-US" i="1">
                              <a:latin typeface="Cambria Math" panose="02040503050406030204" pitchFamily="18" charset="0"/>
                            </a:rPr>
                            <m:t>𝑥</m:t>
                          </m:r>
                        </m:sup>
                      </m:sSup>
                    </m:oMath>
                  </m:oMathPara>
                </a14:m>
                <a:endParaRPr lang="en-US" dirty="0"/>
              </a:p>
            </p:txBody>
          </p:sp>
        </mc:Choice>
        <mc:Fallback>
          <p:sp>
            <p:nvSpPr>
              <p:cNvPr id="33" name="TextBox 32">
                <a:extLst>
                  <a:ext uri="{FF2B5EF4-FFF2-40B4-BE49-F238E27FC236}">
                    <a16:creationId xmlns:a16="http://schemas.microsoft.com/office/drawing/2014/main" id="{E9EE2876-B84E-E63E-AC0D-CBBF869EC94D}"/>
                  </a:ext>
                </a:extLst>
              </p:cNvPr>
              <p:cNvSpPr txBox="1">
                <a:spLocks noRot="1" noChangeAspect="1" noMove="1" noResize="1" noEditPoints="1" noAdjustHandles="1" noChangeArrowheads="1" noChangeShapeType="1" noTextEdit="1"/>
              </p:cNvSpPr>
              <p:nvPr/>
            </p:nvSpPr>
            <p:spPr>
              <a:xfrm>
                <a:off x="1635748" y="2208659"/>
                <a:ext cx="853740" cy="400110"/>
              </a:xfrm>
              <a:prstGeom prst="rect">
                <a:avLst/>
              </a:prstGeom>
              <a:blipFill>
                <a:blip r:embed="rId3"/>
                <a:stretch>
                  <a:fillRect r="-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40C12863-A07B-A217-C8AD-6175ECB4035E}"/>
                  </a:ext>
                </a:extLst>
              </p:cNvPr>
              <p:cNvSpPr txBox="1"/>
              <p:nvPr/>
            </p:nvSpPr>
            <p:spPr>
              <a:xfrm>
                <a:off x="4808565" y="1509594"/>
                <a:ext cx="806503" cy="39716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𝐴</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smtClean="0">
                              <a:latin typeface="Cambria Math" panose="02040503050406030204" pitchFamily="18" charset="0"/>
                            </a:rPr>
                            <m:t>𝑖</m:t>
                          </m:r>
                          <m:r>
                            <a:rPr lang="en-US" i="1">
                              <a:latin typeface="Cambria Math" panose="02040503050406030204" pitchFamily="18" charset="0"/>
                            </a:rPr>
                            <m:t>𝑘𝑥</m:t>
                          </m:r>
                        </m:sup>
                      </m:sSup>
                    </m:oMath>
                  </m:oMathPara>
                </a14:m>
                <a:endParaRPr lang="en-US" dirty="0"/>
              </a:p>
            </p:txBody>
          </p:sp>
        </mc:Choice>
        <mc:Fallback>
          <p:sp>
            <p:nvSpPr>
              <p:cNvPr id="35" name="TextBox 34">
                <a:extLst>
                  <a:ext uri="{FF2B5EF4-FFF2-40B4-BE49-F238E27FC236}">
                    <a16:creationId xmlns:a16="http://schemas.microsoft.com/office/drawing/2014/main" id="{40C12863-A07B-A217-C8AD-6175ECB4035E}"/>
                  </a:ext>
                </a:extLst>
              </p:cNvPr>
              <p:cNvSpPr txBox="1">
                <a:spLocks noRot="1" noChangeAspect="1" noMove="1" noResize="1" noEditPoints="1" noAdjustHandles="1" noChangeArrowheads="1" noChangeShapeType="1" noTextEdit="1"/>
              </p:cNvSpPr>
              <p:nvPr/>
            </p:nvSpPr>
            <p:spPr>
              <a:xfrm>
                <a:off x="4808565" y="1509594"/>
                <a:ext cx="806503" cy="39716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79884092-0353-913B-FF4F-3CADE7C8228F}"/>
                  </a:ext>
                </a:extLst>
              </p:cNvPr>
              <p:cNvSpPr txBox="1"/>
              <p:nvPr/>
            </p:nvSpPr>
            <p:spPr>
              <a:xfrm>
                <a:off x="4720692" y="2161252"/>
                <a:ext cx="939103" cy="39716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𝐵</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𝑖𝑘𝑥</m:t>
                          </m:r>
                        </m:sup>
                      </m:sSup>
                    </m:oMath>
                  </m:oMathPara>
                </a14:m>
                <a:endParaRPr lang="en-US" dirty="0"/>
              </a:p>
            </p:txBody>
          </p:sp>
        </mc:Choice>
        <mc:Fallback>
          <p:sp>
            <p:nvSpPr>
              <p:cNvPr id="36" name="TextBox 35">
                <a:extLst>
                  <a:ext uri="{FF2B5EF4-FFF2-40B4-BE49-F238E27FC236}">
                    <a16:creationId xmlns:a16="http://schemas.microsoft.com/office/drawing/2014/main" id="{79884092-0353-913B-FF4F-3CADE7C8228F}"/>
                  </a:ext>
                </a:extLst>
              </p:cNvPr>
              <p:cNvSpPr txBox="1">
                <a:spLocks noRot="1" noChangeAspect="1" noMove="1" noResize="1" noEditPoints="1" noAdjustHandles="1" noChangeArrowheads="1" noChangeShapeType="1" noTextEdit="1"/>
              </p:cNvSpPr>
              <p:nvPr/>
            </p:nvSpPr>
            <p:spPr>
              <a:xfrm>
                <a:off x="4720692" y="2161252"/>
                <a:ext cx="939103" cy="39716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DD2AD633-D8F9-F4AB-B8EA-06C722EFB324}"/>
                  </a:ext>
                </a:extLst>
              </p:cNvPr>
              <p:cNvSpPr txBox="1"/>
              <p:nvPr/>
            </p:nvSpPr>
            <p:spPr>
              <a:xfrm>
                <a:off x="1838278" y="1509594"/>
                <a:ext cx="432811" cy="37824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𝑖𝑘</m:t>
                          </m:r>
                          <m:r>
                            <a:rPr lang="en-US" b="0" i="1" smtClean="0">
                              <a:latin typeface="Cambria Math" panose="02040503050406030204" pitchFamily="18" charset="0"/>
                            </a:rPr>
                            <m:t>𝑥</m:t>
                          </m:r>
                        </m:sup>
                      </m:sSup>
                    </m:oMath>
                  </m:oMathPara>
                </a14:m>
                <a:endParaRPr lang="en-US" dirty="0"/>
              </a:p>
            </p:txBody>
          </p:sp>
        </mc:Choice>
        <mc:Fallback>
          <p:sp>
            <p:nvSpPr>
              <p:cNvPr id="39" name="TextBox 38">
                <a:extLst>
                  <a:ext uri="{FF2B5EF4-FFF2-40B4-BE49-F238E27FC236}">
                    <a16:creationId xmlns:a16="http://schemas.microsoft.com/office/drawing/2014/main" id="{DD2AD633-D8F9-F4AB-B8EA-06C722EFB324}"/>
                  </a:ext>
                </a:extLst>
              </p:cNvPr>
              <p:cNvSpPr txBox="1">
                <a:spLocks noRot="1" noChangeAspect="1" noMove="1" noResize="1" noEditPoints="1" noAdjustHandles="1" noChangeArrowheads="1" noChangeShapeType="1" noTextEdit="1"/>
              </p:cNvSpPr>
              <p:nvPr/>
            </p:nvSpPr>
            <p:spPr>
              <a:xfrm>
                <a:off x="1838278" y="1509594"/>
                <a:ext cx="432811" cy="378245"/>
              </a:xfrm>
              <a:prstGeom prst="rect">
                <a:avLst/>
              </a:prstGeom>
              <a:blipFill>
                <a:blip r:embed="rId6"/>
                <a:stretch>
                  <a:fillRect r="-21127"/>
                </a:stretch>
              </a:blipFill>
            </p:spPr>
            <p:txBody>
              <a:bodyPr/>
              <a:lstStyle/>
              <a:p>
                <a:r>
                  <a:rPr lang="en-US">
                    <a:noFill/>
                  </a:rPr>
                  <a:t> </a:t>
                </a:r>
              </a:p>
            </p:txBody>
          </p:sp>
        </mc:Fallback>
      </mc:AlternateContent>
      <p:cxnSp>
        <p:nvCxnSpPr>
          <p:cNvPr id="37" name="Straight Arrow Connector 36">
            <a:extLst>
              <a:ext uri="{FF2B5EF4-FFF2-40B4-BE49-F238E27FC236}">
                <a16:creationId xmlns:a16="http://schemas.microsoft.com/office/drawing/2014/main" id="{B340E95D-1281-3675-52B6-726418387E5C}"/>
              </a:ext>
            </a:extLst>
          </p:cNvPr>
          <p:cNvCxnSpPr>
            <a:cxnSpLocks/>
          </p:cNvCxnSpPr>
          <p:nvPr/>
        </p:nvCxnSpPr>
        <p:spPr>
          <a:xfrm>
            <a:off x="3667132" y="1428391"/>
            <a:ext cx="4031987"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6E4F1BBC-D4B9-66B7-533B-0954FE8913C3}"/>
                  </a:ext>
                </a:extLst>
              </p:cNvPr>
              <p:cNvSpPr txBox="1"/>
              <p:nvPr/>
            </p:nvSpPr>
            <p:spPr>
              <a:xfrm>
                <a:off x="5480720" y="1068672"/>
                <a:ext cx="317010"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m:t>
                      </m:r>
                    </m:oMath>
                  </m:oMathPara>
                </a14:m>
                <a:endParaRPr lang="en-US" dirty="0"/>
              </a:p>
            </p:txBody>
          </p:sp>
        </mc:Choice>
        <mc:Fallback>
          <p:sp>
            <p:nvSpPr>
              <p:cNvPr id="57" name="TextBox 56">
                <a:extLst>
                  <a:ext uri="{FF2B5EF4-FFF2-40B4-BE49-F238E27FC236}">
                    <a16:creationId xmlns:a16="http://schemas.microsoft.com/office/drawing/2014/main" id="{6E4F1BBC-D4B9-66B7-533B-0954FE8913C3}"/>
                  </a:ext>
                </a:extLst>
              </p:cNvPr>
              <p:cNvSpPr txBox="1">
                <a:spLocks noRot="1" noChangeAspect="1" noMove="1" noResize="1" noEditPoints="1" noAdjustHandles="1" noChangeArrowheads="1" noChangeShapeType="1" noTextEdit="1"/>
              </p:cNvSpPr>
              <p:nvPr/>
            </p:nvSpPr>
            <p:spPr>
              <a:xfrm>
                <a:off x="5480720" y="1068672"/>
                <a:ext cx="317010"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09B98ACD-7E35-50F8-4563-59CBF201EE4E}"/>
                  </a:ext>
                </a:extLst>
              </p:cNvPr>
              <p:cNvSpPr txBox="1"/>
              <p:nvPr/>
            </p:nvSpPr>
            <p:spPr>
              <a:xfrm>
                <a:off x="1238958" y="3833643"/>
                <a:ext cx="2393604" cy="66992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𝑡</m:t>
                          </m:r>
                        </m:num>
                        <m:den>
                          <m:r>
                            <a:rPr lang="en-US" sz="2400" b="0" i="1" smtClean="0">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𝑟</m:t>
                              </m:r>
                            </m:e>
                            <m:sup>
                              <m:r>
                                <a:rPr lang="en-US" sz="2400" i="1">
                                  <a:latin typeface="Cambria Math" panose="02040503050406030204" pitchFamily="18" charset="0"/>
                                </a:rPr>
                                <m:t>2</m:t>
                              </m:r>
                            </m:sup>
                          </m:sSup>
                        </m:den>
                      </m:f>
                      <m:r>
                        <a:rPr lang="en-US" sz="2400" i="1">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m:t>
                      </m:r>
                    </m:oMath>
                  </m:oMathPara>
                </a14:m>
                <a:endParaRPr lang="en-US" sz="2400" b="0" dirty="0"/>
              </a:p>
            </p:txBody>
          </p:sp>
        </mc:Choice>
        <mc:Fallback>
          <p:sp>
            <p:nvSpPr>
              <p:cNvPr id="59" name="TextBox 58">
                <a:extLst>
                  <a:ext uri="{FF2B5EF4-FFF2-40B4-BE49-F238E27FC236}">
                    <a16:creationId xmlns:a16="http://schemas.microsoft.com/office/drawing/2014/main" id="{09B98ACD-7E35-50F8-4563-59CBF201EE4E}"/>
                  </a:ext>
                </a:extLst>
              </p:cNvPr>
              <p:cNvSpPr txBox="1">
                <a:spLocks noRot="1" noChangeAspect="1" noMove="1" noResize="1" noEditPoints="1" noAdjustHandles="1" noChangeArrowheads="1" noChangeShapeType="1" noTextEdit="1"/>
              </p:cNvSpPr>
              <p:nvPr/>
            </p:nvSpPr>
            <p:spPr>
              <a:xfrm>
                <a:off x="1238958" y="3833643"/>
                <a:ext cx="2393604" cy="669927"/>
              </a:xfrm>
              <a:prstGeom prst="rect">
                <a:avLst/>
              </a:prstGeom>
              <a:blipFill>
                <a:blip r:embed="rId8"/>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EC3AEC8B-2D4E-8181-FB4D-F6A7D9B2524E}"/>
              </a:ext>
            </a:extLst>
          </p:cNvPr>
          <p:cNvSpPr txBox="1"/>
          <p:nvPr/>
        </p:nvSpPr>
        <p:spPr>
          <a:xfrm>
            <a:off x="1326436" y="3226631"/>
            <a:ext cx="2064155" cy="461665"/>
          </a:xfrm>
          <a:prstGeom prst="rect">
            <a:avLst/>
          </a:prstGeom>
          <a:noFill/>
        </p:spPr>
        <p:txBody>
          <a:bodyPr wrap="none" rtlCol="0">
            <a:spAutoFit/>
          </a:bodyPr>
          <a:lstStyle/>
          <a:p>
            <a:r>
              <a:rPr lang="en-US" sz="2400" dirty="0">
                <a:solidFill>
                  <a:srgbClr val="0033CC"/>
                </a:solidFill>
              </a:rPr>
              <a:t>On resonance:</a:t>
            </a:r>
          </a:p>
        </p:txBody>
      </p:sp>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739D6E2B-9104-5466-034A-FEE89D7BA2AA}"/>
                  </a:ext>
                </a:extLst>
              </p:cNvPr>
              <p:cNvSpPr txBox="1"/>
              <p:nvPr/>
            </p:nvSpPr>
            <p:spPr>
              <a:xfrm>
                <a:off x="1161711" y="4609678"/>
                <a:ext cx="2393604" cy="738728"/>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𝑐</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𝑡</m:t>
                              </m:r>
                            </m:e>
                            <m:sup>
                              <m:r>
                                <a:rPr lang="en-US" sz="2400" b="0" i="1" smtClean="0">
                                  <a:latin typeface="Cambria Math" panose="02040503050406030204" pitchFamily="18" charset="0"/>
                                </a:rPr>
                                <m:t>2</m:t>
                              </m:r>
                            </m:sup>
                          </m:sSup>
                        </m:num>
                        <m:den>
                          <m:r>
                            <a:rPr lang="en-US" sz="2400" b="0" i="1" smtClean="0">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𝑟</m:t>
                              </m:r>
                            </m:e>
                            <m:sup>
                              <m:r>
                                <a:rPr lang="en-US" sz="2400" i="1">
                                  <a:latin typeface="Cambria Math" panose="02040503050406030204" pitchFamily="18" charset="0"/>
                                </a:rPr>
                                <m:t>2</m:t>
                              </m:r>
                            </m:sup>
                          </m:sSup>
                        </m:den>
                      </m:f>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m:t>
                      </m:r>
                    </m:oMath>
                  </m:oMathPara>
                </a14:m>
                <a:endParaRPr lang="en-US" sz="2400" b="0" dirty="0"/>
              </a:p>
            </p:txBody>
          </p:sp>
        </mc:Choice>
        <mc:Fallback>
          <p:sp>
            <p:nvSpPr>
              <p:cNvPr id="38" name="TextBox 37">
                <a:extLst>
                  <a:ext uri="{FF2B5EF4-FFF2-40B4-BE49-F238E27FC236}">
                    <a16:creationId xmlns:a16="http://schemas.microsoft.com/office/drawing/2014/main" id="{739D6E2B-9104-5466-034A-FEE89D7BA2AA}"/>
                  </a:ext>
                </a:extLst>
              </p:cNvPr>
              <p:cNvSpPr txBox="1">
                <a:spLocks noRot="1" noChangeAspect="1" noMove="1" noResize="1" noEditPoints="1" noAdjustHandles="1" noChangeArrowheads="1" noChangeShapeType="1" noTextEdit="1"/>
              </p:cNvSpPr>
              <p:nvPr/>
            </p:nvSpPr>
            <p:spPr>
              <a:xfrm>
                <a:off x="1161711" y="4609678"/>
                <a:ext cx="2393604" cy="73872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57548243-6780-22AB-7C41-F87C624CBBD0}"/>
                  </a:ext>
                </a:extLst>
              </p:cNvPr>
              <p:cNvSpPr txBox="1"/>
              <p:nvPr/>
            </p:nvSpPr>
            <p:spPr>
              <a:xfrm>
                <a:off x="1238958" y="5490222"/>
                <a:ext cx="2834142" cy="738728"/>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i="1">
                              <a:latin typeface="Cambria Math" panose="02040503050406030204" pitchFamily="18" charset="0"/>
                            </a:rPr>
                            <m:t>𝑐</m:t>
                          </m:r>
                        </m:sub>
                      </m:sSub>
                      <m:r>
                        <a:rPr lang="en-US" sz="2400" b="0" i="1" smtClean="0">
                          <a:latin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m:t>
                      </m:r>
                      <m:r>
                        <a:rPr lang="en-US" sz="2400" b="0" i="1" smtClean="0">
                          <a:latin typeface="Cambria Math" panose="02040503050406030204" pitchFamily="18" charset="0"/>
                        </a:rPr>
                        <m:t>𝑟</m:t>
                      </m:r>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𝑡</m:t>
                              </m:r>
                            </m:e>
                            <m:sup>
                              <m:r>
                                <a:rPr lang="en-US" sz="2400" b="0" i="1" smtClean="0">
                                  <a:latin typeface="Cambria Math" panose="02040503050406030204" pitchFamily="18" charset="0"/>
                                </a:rPr>
                                <m:t>2</m:t>
                              </m:r>
                            </m:sup>
                          </m:sSup>
                        </m:num>
                        <m:den>
                          <m:r>
                            <a:rPr lang="en-US" sz="2400" b="0" i="1" smtClean="0">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𝑟</m:t>
                              </m:r>
                            </m:e>
                            <m:sup>
                              <m:r>
                                <a:rPr lang="en-US" sz="2400" i="1">
                                  <a:latin typeface="Cambria Math" panose="02040503050406030204" pitchFamily="18" charset="0"/>
                                </a:rPr>
                                <m:t>2</m:t>
                              </m:r>
                            </m:sup>
                          </m:sSup>
                        </m:den>
                      </m:f>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m:t>
                      </m:r>
                    </m:oMath>
                  </m:oMathPara>
                </a14:m>
                <a:endParaRPr lang="en-US" sz="2400" b="0" dirty="0"/>
              </a:p>
            </p:txBody>
          </p:sp>
        </mc:Choice>
        <mc:Fallback>
          <p:sp>
            <p:nvSpPr>
              <p:cNvPr id="41" name="TextBox 40">
                <a:extLst>
                  <a:ext uri="{FF2B5EF4-FFF2-40B4-BE49-F238E27FC236}">
                    <a16:creationId xmlns:a16="http://schemas.microsoft.com/office/drawing/2014/main" id="{57548243-6780-22AB-7C41-F87C624CBBD0}"/>
                  </a:ext>
                </a:extLst>
              </p:cNvPr>
              <p:cNvSpPr txBox="1">
                <a:spLocks noRot="1" noChangeAspect="1" noMove="1" noResize="1" noEditPoints="1" noAdjustHandles="1" noChangeArrowheads="1" noChangeShapeType="1" noTextEdit="1"/>
              </p:cNvSpPr>
              <p:nvPr/>
            </p:nvSpPr>
            <p:spPr>
              <a:xfrm>
                <a:off x="1238958" y="5490222"/>
                <a:ext cx="2834142" cy="738728"/>
              </a:xfrm>
              <a:prstGeom prst="rect">
                <a:avLst/>
              </a:prstGeom>
              <a:blipFill>
                <a:blip r:embed="rId10"/>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66BB915E-E670-909E-2285-217FE04A5FD1}"/>
              </a:ext>
            </a:extLst>
          </p:cNvPr>
          <p:cNvSpPr txBox="1"/>
          <p:nvPr/>
        </p:nvSpPr>
        <p:spPr>
          <a:xfrm>
            <a:off x="5659795" y="3552345"/>
            <a:ext cx="5054141" cy="707886"/>
          </a:xfrm>
          <a:prstGeom prst="rect">
            <a:avLst/>
          </a:prstGeom>
          <a:noFill/>
        </p:spPr>
        <p:txBody>
          <a:bodyPr wrap="none" rtlCol="0">
            <a:spAutoFit/>
          </a:bodyPr>
          <a:lstStyle/>
          <a:p>
            <a:r>
              <a:rPr lang="en-US" sz="2000" dirty="0">
                <a:solidFill>
                  <a:srgbClr val="0033CC"/>
                </a:solidFill>
              </a:rPr>
              <a:t>On resonance the cavity becomes transparent!</a:t>
            </a:r>
          </a:p>
          <a:p>
            <a:r>
              <a:rPr lang="en-US" sz="2000" dirty="0">
                <a:solidFill>
                  <a:srgbClr val="0033CC"/>
                </a:solidFill>
              </a:rPr>
              <a:t>(nothing is reflected back)</a:t>
            </a:r>
          </a:p>
        </p:txBody>
      </p:sp>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F9A674D6-F0BF-2EC7-A45B-D7F751B53B5D}"/>
                  </a:ext>
                </a:extLst>
              </p:cNvPr>
              <p:cNvSpPr txBox="1"/>
              <p:nvPr/>
            </p:nvSpPr>
            <p:spPr>
              <a:xfrm>
                <a:off x="5948987" y="5208138"/>
                <a:ext cx="3923476" cy="615810"/>
              </a:xfrm>
              <a:prstGeom prst="rect">
                <a:avLst/>
              </a:prstGeom>
              <a:noFill/>
            </p:spPr>
            <p:txBody>
              <a:bodyPr wrap="square">
                <a:spAutoFit/>
              </a:bodyPr>
              <a:lstStyle/>
              <a:p>
                <a:pPr/>
                <a14:m>
                  <m:oMath xmlns:m="http://schemas.openxmlformats.org/officeDocument/2006/math">
                    <m:sSup>
                      <m:sSupPr>
                        <m:ctrlPr>
                          <a:rPr lang="en-US" sz="2400" b="0" i="1" smtClean="0">
                            <a:latin typeface="Cambria Math" panose="02040503050406030204" pitchFamily="18" charset="0"/>
                          </a:rPr>
                        </m:ctrlPr>
                      </m:sSup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𝐴</m:t>
                            </m:r>
                          </m:e>
                        </m:d>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sSup>
                          <m:sSupPr>
                            <m:ctrlPr>
                              <a:rPr lang="en-US" sz="2400" i="1">
                                <a:latin typeface="Cambria Math" panose="02040503050406030204" pitchFamily="18" charset="0"/>
                              </a:rPr>
                            </m:ctrlPr>
                          </m:sSupPr>
                          <m:e>
                            <m:r>
                              <a:rPr lang="en-US" sz="2400" b="0" i="1" smtClean="0">
                                <a:latin typeface="Cambria Math" panose="02040503050406030204" pitchFamily="18" charset="0"/>
                              </a:rPr>
                              <m:t>𝑡</m:t>
                            </m:r>
                          </m:e>
                          <m:sup>
                            <m:r>
                              <a:rPr lang="en-US" sz="2400" i="1">
                                <a:latin typeface="Cambria Math" panose="02040503050406030204" pitchFamily="18" charset="0"/>
                              </a:rPr>
                              <m:t>2</m:t>
                            </m:r>
                          </m:sup>
                        </m:sSup>
                      </m:den>
                    </m:f>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b="0" i="1" smtClean="0">
                            <a:latin typeface="Cambria Math" panose="02040503050406030204" pitchFamily="18" charset="0"/>
                          </a:rPr>
                          <m:t>𝑇</m:t>
                        </m:r>
                      </m:den>
                    </m:f>
                    <m:r>
                      <a:rPr lang="en-US" sz="2400" i="1" smtClean="0">
                        <a:solidFill>
                          <a:srgbClr val="0033CC"/>
                        </a:solidFill>
                        <a:latin typeface="Cambria Math" panose="02040503050406030204" pitchFamily="18" charset="0"/>
                        <a:ea typeface="Cambria Math" panose="02040503050406030204" pitchFamily="18" charset="0"/>
                      </a:rPr>
                      <m:t>→</m:t>
                    </m:r>
                  </m:oMath>
                </a14:m>
                <a:r>
                  <a:rPr lang="en-US" sz="2400" dirty="0">
                    <a:solidFill>
                      <a:srgbClr val="0033CC"/>
                    </a:solidFill>
                  </a:rPr>
                  <a:t> </a:t>
                </a:r>
                <a14:m>
                  <m:oMath xmlns:m="http://schemas.openxmlformats.org/officeDocument/2006/math">
                    <m:f>
                      <m:fPr>
                        <m:ctrlPr>
                          <a:rPr lang="en-US" sz="2400" i="1">
                            <a:solidFill>
                              <a:srgbClr val="0033CC"/>
                            </a:solidFill>
                            <a:latin typeface="Cambria Math" panose="02040503050406030204" pitchFamily="18" charset="0"/>
                          </a:rPr>
                        </m:ctrlPr>
                      </m:fPr>
                      <m:num>
                        <m:r>
                          <a:rPr lang="en-US" sz="2400" i="1">
                            <a:solidFill>
                              <a:srgbClr val="0033CC"/>
                            </a:solidFill>
                            <a:latin typeface="Cambria Math" panose="02040503050406030204" pitchFamily="18" charset="0"/>
                          </a:rPr>
                          <m:t>1</m:t>
                        </m:r>
                      </m:num>
                      <m:den>
                        <m:r>
                          <a:rPr lang="en-US" sz="2400" i="1">
                            <a:solidFill>
                              <a:srgbClr val="0033CC"/>
                            </a:solidFill>
                            <a:latin typeface="Cambria Math" panose="02040503050406030204" pitchFamily="18" charset="0"/>
                          </a:rPr>
                          <m:t>𝑇</m:t>
                        </m:r>
                        <m:r>
                          <a:rPr lang="en-US" sz="2400" b="0" i="1" smtClean="0">
                            <a:solidFill>
                              <a:srgbClr val="0033CC"/>
                            </a:solidFill>
                            <a:latin typeface="Cambria Math" panose="02040503050406030204" pitchFamily="18" charset="0"/>
                          </a:rPr>
                          <m:t>+</m:t>
                        </m:r>
                        <m:r>
                          <a:rPr lang="en-US" sz="2400" b="0" i="1" smtClean="0">
                            <a:solidFill>
                              <a:srgbClr val="0033CC"/>
                            </a:solidFill>
                            <a:latin typeface="Cambria Math" panose="02040503050406030204" pitchFamily="18" charset="0"/>
                          </a:rPr>
                          <m:t>𝐿</m:t>
                        </m:r>
                      </m:den>
                    </m:f>
                  </m:oMath>
                </a14:m>
                <a:endParaRPr lang="en-US" sz="2800" dirty="0"/>
              </a:p>
            </p:txBody>
          </p:sp>
        </mc:Choice>
        <mc:Fallback>
          <p:sp>
            <p:nvSpPr>
              <p:cNvPr id="43" name="TextBox 42">
                <a:extLst>
                  <a:ext uri="{FF2B5EF4-FFF2-40B4-BE49-F238E27FC236}">
                    <a16:creationId xmlns:a16="http://schemas.microsoft.com/office/drawing/2014/main" id="{F9A674D6-F0BF-2EC7-A45B-D7F751B53B5D}"/>
                  </a:ext>
                </a:extLst>
              </p:cNvPr>
              <p:cNvSpPr txBox="1">
                <a:spLocks noRot="1" noChangeAspect="1" noMove="1" noResize="1" noEditPoints="1" noAdjustHandles="1" noChangeArrowheads="1" noChangeShapeType="1" noTextEdit="1"/>
              </p:cNvSpPr>
              <p:nvPr/>
            </p:nvSpPr>
            <p:spPr>
              <a:xfrm>
                <a:off x="5948987" y="5208138"/>
                <a:ext cx="3923476" cy="615810"/>
              </a:xfrm>
              <a:prstGeom prst="rect">
                <a:avLst/>
              </a:prstGeom>
              <a:blipFill>
                <a:blip r:embed="rId11"/>
                <a:stretch>
                  <a:fillRect/>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8A997056-1B49-2CAB-8761-31221A598132}"/>
              </a:ext>
            </a:extLst>
          </p:cNvPr>
          <p:cNvSpPr txBox="1"/>
          <p:nvPr/>
        </p:nvSpPr>
        <p:spPr>
          <a:xfrm>
            <a:off x="5615068" y="4609678"/>
            <a:ext cx="4548809" cy="461665"/>
          </a:xfrm>
          <a:prstGeom prst="rect">
            <a:avLst/>
          </a:prstGeom>
          <a:noFill/>
        </p:spPr>
        <p:txBody>
          <a:bodyPr wrap="none" rtlCol="0">
            <a:spAutoFit/>
          </a:bodyPr>
          <a:lstStyle/>
          <a:p>
            <a:r>
              <a:rPr lang="en-US" sz="2400" dirty="0"/>
              <a:t>Cavity </a:t>
            </a:r>
            <a:r>
              <a:rPr lang="en-US" sz="2400" b="1" dirty="0"/>
              <a:t>power enhancement </a:t>
            </a:r>
            <a:r>
              <a:rPr lang="en-US" sz="2400" dirty="0"/>
              <a:t>factor:</a:t>
            </a:r>
          </a:p>
        </p:txBody>
      </p:sp>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F6FB0420-03D3-60F6-F415-F14AA2A7E6F1}"/>
                  </a:ext>
                </a:extLst>
              </p:cNvPr>
              <p:cNvSpPr txBox="1"/>
              <p:nvPr/>
            </p:nvSpPr>
            <p:spPr>
              <a:xfrm>
                <a:off x="5738024" y="6014852"/>
                <a:ext cx="3669113" cy="646331"/>
              </a:xfrm>
              <a:prstGeom prst="rect">
                <a:avLst/>
              </a:prstGeom>
              <a:noFill/>
            </p:spPr>
            <p:txBody>
              <a:bodyPr wrap="square">
                <a:spAutoFit/>
              </a:bodyPr>
              <a:lstStyle/>
              <a:p>
                <a:pPr/>
                <a14:m>
                  <m:oMath xmlns:m="http://schemas.openxmlformats.org/officeDocument/2006/math">
                    <m:r>
                      <a:rPr lang="en-US" sz="1800" i="1" smtClean="0">
                        <a:solidFill>
                          <a:srgbClr val="0033CC"/>
                        </a:solidFill>
                        <a:latin typeface="Cambria Math" panose="02040503050406030204" pitchFamily="18" charset="0"/>
                      </a:rPr>
                      <m:t>𝑇</m:t>
                    </m:r>
                  </m:oMath>
                </a14:m>
                <a:r>
                  <a:rPr lang="en-US" dirty="0"/>
                  <a:t> – power transmission coefficient </a:t>
                </a:r>
              </a:p>
              <a:p>
                <a:pPr/>
                <a14:m>
                  <m:oMath xmlns:m="http://schemas.openxmlformats.org/officeDocument/2006/math">
                    <m:r>
                      <a:rPr lang="en-US" sz="1800" b="0" i="1" smtClean="0">
                        <a:solidFill>
                          <a:srgbClr val="0033CC"/>
                        </a:solidFill>
                        <a:latin typeface="Cambria Math" panose="02040503050406030204" pitchFamily="18" charset="0"/>
                      </a:rPr>
                      <m:t>𝐿</m:t>
                    </m:r>
                    <m:r>
                      <a:rPr lang="en-US" sz="1800" b="0" i="1" smtClean="0">
                        <a:solidFill>
                          <a:srgbClr val="0033CC"/>
                        </a:solidFill>
                        <a:latin typeface="Cambria Math" panose="02040503050406030204" pitchFamily="18" charset="0"/>
                      </a:rPr>
                      <m:t> </m:t>
                    </m:r>
                  </m:oMath>
                </a14:m>
                <a:r>
                  <a:rPr lang="en-US" dirty="0"/>
                  <a:t>– power loss in single reflection</a:t>
                </a:r>
              </a:p>
            </p:txBody>
          </p:sp>
        </mc:Choice>
        <mc:Fallback>
          <p:sp>
            <p:nvSpPr>
              <p:cNvPr id="47" name="TextBox 46">
                <a:extLst>
                  <a:ext uri="{FF2B5EF4-FFF2-40B4-BE49-F238E27FC236}">
                    <a16:creationId xmlns:a16="http://schemas.microsoft.com/office/drawing/2014/main" id="{F6FB0420-03D3-60F6-F415-F14AA2A7E6F1}"/>
                  </a:ext>
                </a:extLst>
              </p:cNvPr>
              <p:cNvSpPr txBox="1">
                <a:spLocks noRot="1" noChangeAspect="1" noMove="1" noResize="1" noEditPoints="1" noAdjustHandles="1" noChangeArrowheads="1" noChangeShapeType="1" noTextEdit="1"/>
              </p:cNvSpPr>
              <p:nvPr/>
            </p:nvSpPr>
            <p:spPr>
              <a:xfrm>
                <a:off x="5738024" y="6014852"/>
                <a:ext cx="3669113" cy="646331"/>
              </a:xfrm>
              <a:prstGeom prst="rect">
                <a:avLst/>
              </a:prstGeom>
              <a:blipFill>
                <a:blip r:embed="rId12"/>
                <a:stretch>
                  <a:fillRect t="-5660" b="-14151"/>
                </a:stretch>
              </a:blipFill>
            </p:spPr>
            <p:txBody>
              <a:bodyPr/>
              <a:lstStyle/>
              <a:p>
                <a:r>
                  <a:rPr lang="en-US">
                    <a:noFill/>
                  </a:rPr>
                  <a:t> </a:t>
                </a:r>
              </a:p>
            </p:txBody>
          </p:sp>
        </mc:Fallback>
      </mc:AlternateContent>
    </p:spTree>
    <p:extLst>
      <p:ext uri="{BB962C8B-B14F-4D97-AF65-F5344CB8AC3E}">
        <p14:creationId xmlns:p14="http://schemas.microsoft.com/office/powerpoint/2010/main" val="3262004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E566074B-5517-C848-7E96-C3E50C57A49E}"/>
              </a:ext>
            </a:extLst>
          </p:cNvPr>
          <p:cNvPicPr>
            <a:picLocks noChangeAspect="1"/>
          </p:cNvPicPr>
          <p:nvPr/>
        </p:nvPicPr>
        <p:blipFill>
          <a:blip r:embed="rId2"/>
          <a:stretch>
            <a:fillRect/>
          </a:stretch>
        </p:blipFill>
        <p:spPr>
          <a:xfrm>
            <a:off x="1123053" y="3349454"/>
            <a:ext cx="6222505" cy="1775464"/>
          </a:xfrm>
          <a:prstGeom prst="rect">
            <a:avLst/>
          </a:prstGeom>
        </p:spPr>
      </p:pic>
      <p:sp>
        <p:nvSpPr>
          <p:cNvPr id="2" name="Title 1">
            <a:extLst>
              <a:ext uri="{FF2B5EF4-FFF2-40B4-BE49-F238E27FC236}">
                <a16:creationId xmlns:a16="http://schemas.microsoft.com/office/drawing/2014/main" id="{0A895BA7-8A99-4D85-949F-A38CE7704B1F}"/>
              </a:ext>
            </a:extLst>
          </p:cNvPr>
          <p:cNvSpPr>
            <a:spLocks noGrp="1"/>
          </p:cNvSpPr>
          <p:nvPr>
            <p:ph type="title"/>
          </p:nvPr>
        </p:nvSpPr>
        <p:spPr>
          <a:xfrm>
            <a:off x="2465336" y="0"/>
            <a:ext cx="6829968" cy="1245476"/>
          </a:xfrm>
        </p:spPr>
        <p:txBody>
          <a:bodyPr>
            <a:normAutofit/>
          </a:bodyPr>
          <a:lstStyle/>
          <a:p>
            <a:r>
              <a:rPr lang="en-US" dirty="0"/>
              <a:t>Longitudinal modes and FSR</a:t>
            </a:r>
          </a:p>
        </p:txBody>
      </p:sp>
      <p:sp>
        <p:nvSpPr>
          <p:cNvPr id="26" name="Rectangle 25">
            <a:extLst>
              <a:ext uri="{FF2B5EF4-FFF2-40B4-BE49-F238E27FC236}">
                <a16:creationId xmlns:a16="http://schemas.microsoft.com/office/drawing/2014/main" id="{1B5386CB-BC5F-29E0-675A-E881F3F93D00}"/>
              </a:ext>
            </a:extLst>
          </p:cNvPr>
          <p:cNvSpPr/>
          <p:nvPr/>
        </p:nvSpPr>
        <p:spPr>
          <a:xfrm>
            <a:off x="445132" y="1656044"/>
            <a:ext cx="2883547" cy="1110236"/>
          </a:xfrm>
          <a:custGeom>
            <a:avLst/>
            <a:gdLst>
              <a:gd name="connsiteX0" fmla="*/ 0 w 2883547"/>
              <a:gd name="connsiteY0" fmla="*/ 0 h 1110236"/>
              <a:gd name="connsiteX1" fmla="*/ 634380 w 2883547"/>
              <a:gd name="connsiteY1" fmla="*/ 0 h 1110236"/>
              <a:gd name="connsiteX2" fmla="*/ 1239925 w 2883547"/>
              <a:gd name="connsiteY2" fmla="*/ 0 h 1110236"/>
              <a:gd name="connsiteX3" fmla="*/ 1845470 w 2883547"/>
              <a:gd name="connsiteY3" fmla="*/ 0 h 1110236"/>
              <a:gd name="connsiteX4" fmla="*/ 2335673 w 2883547"/>
              <a:gd name="connsiteY4" fmla="*/ 0 h 1110236"/>
              <a:gd name="connsiteX5" fmla="*/ 2883547 w 2883547"/>
              <a:gd name="connsiteY5" fmla="*/ 0 h 1110236"/>
              <a:gd name="connsiteX6" fmla="*/ 2883547 w 2883547"/>
              <a:gd name="connsiteY6" fmla="*/ 566220 h 1110236"/>
              <a:gd name="connsiteX7" fmla="*/ 2883547 w 2883547"/>
              <a:gd name="connsiteY7" fmla="*/ 1110236 h 1110236"/>
              <a:gd name="connsiteX8" fmla="*/ 2306838 w 2883547"/>
              <a:gd name="connsiteY8" fmla="*/ 1110236 h 1110236"/>
              <a:gd name="connsiteX9" fmla="*/ 1816635 w 2883547"/>
              <a:gd name="connsiteY9" fmla="*/ 1110236 h 1110236"/>
              <a:gd name="connsiteX10" fmla="*/ 1326432 w 2883547"/>
              <a:gd name="connsiteY10" fmla="*/ 1110236 h 1110236"/>
              <a:gd name="connsiteX11" fmla="*/ 720887 w 2883547"/>
              <a:gd name="connsiteY11" fmla="*/ 1110236 h 1110236"/>
              <a:gd name="connsiteX12" fmla="*/ 0 w 2883547"/>
              <a:gd name="connsiteY12" fmla="*/ 1110236 h 1110236"/>
              <a:gd name="connsiteX13" fmla="*/ 0 w 2883547"/>
              <a:gd name="connsiteY13" fmla="*/ 532913 h 1110236"/>
              <a:gd name="connsiteX14" fmla="*/ 0 w 2883547"/>
              <a:gd name="connsiteY14" fmla="*/ 0 h 111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83547" h="1110236" fill="none" extrusionOk="0">
                <a:moveTo>
                  <a:pt x="0" y="0"/>
                </a:moveTo>
                <a:cubicBezTo>
                  <a:pt x="212705" y="-1073"/>
                  <a:pt x="385203" y="-29884"/>
                  <a:pt x="634380" y="0"/>
                </a:cubicBezTo>
                <a:cubicBezTo>
                  <a:pt x="883557" y="29884"/>
                  <a:pt x="1069671" y="-22997"/>
                  <a:pt x="1239925" y="0"/>
                </a:cubicBezTo>
                <a:cubicBezTo>
                  <a:pt x="1410179" y="22997"/>
                  <a:pt x="1636287" y="-21345"/>
                  <a:pt x="1845470" y="0"/>
                </a:cubicBezTo>
                <a:cubicBezTo>
                  <a:pt x="2054653" y="21345"/>
                  <a:pt x="2200171" y="269"/>
                  <a:pt x="2335673" y="0"/>
                </a:cubicBezTo>
                <a:cubicBezTo>
                  <a:pt x="2471175" y="-269"/>
                  <a:pt x="2759158" y="16281"/>
                  <a:pt x="2883547" y="0"/>
                </a:cubicBezTo>
                <a:cubicBezTo>
                  <a:pt x="2857627" y="264555"/>
                  <a:pt x="2863253" y="426320"/>
                  <a:pt x="2883547" y="566220"/>
                </a:cubicBezTo>
                <a:cubicBezTo>
                  <a:pt x="2903841" y="706120"/>
                  <a:pt x="2860761" y="985035"/>
                  <a:pt x="2883547" y="1110236"/>
                </a:cubicBezTo>
                <a:cubicBezTo>
                  <a:pt x="2668259" y="1083815"/>
                  <a:pt x="2432769" y="1134834"/>
                  <a:pt x="2306838" y="1110236"/>
                </a:cubicBezTo>
                <a:cubicBezTo>
                  <a:pt x="2180907" y="1085638"/>
                  <a:pt x="1953439" y="1107180"/>
                  <a:pt x="1816635" y="1110236"/>
                </a:cubicBezTo>
                <a:cubicBezTo>
                  <a:pt x="1679831" y="1113292"/>
                  <a:pt x="1551933" y="1130975"/>
                  <a:pt x="1326432" y="1110236"/>
                </a:cubicBezTo>
                <a:cubicBezTo>
                  <a:pt x="1100931" y="1089497"/>
                  <a:pt x="1018406" y="1121893"/>
                  <a:pt x="720887" y="1110236"/>
                </a:cubicBezTo>
                <a:cubicBezTo>
                  <a:pt x="423369" y="1098579"/>
                  <a:pt x="218626" y="1074617"/>
                  <a:pt x="0" y="1110236"/>
                </a:cubicBezTo>
                <a:cubicBezTo>
                  <a:pt x="-25238" y="976249"/>
                  <a:pt x="-5352" y="781115"/>
                  <a:pt x="0" y="532913"/>
                </a:cubicBezTo>
                <a:cubicBezTo>
                  <a:pt x="5352" y="284711"/>
                  <a:pt x="-14966" y="228237"/>
                  <a:pt x="0" y="0"/>
                </a:cubicBezTo>
                <a:close/>
              </a:path>
              <a:path w="2883547" h="1110236" stroke="0" extrusionOk="0">
                <a:moveTo>
                  <a:pt x="0" y="0"/>
                </a:moveTo>
                <a:cubicBezTo>
                  <a:pt x="177169" y="20292"/>
                  <a:pt x="299882" y="14631"/>
                  <a:pt x="547874" y="0"/>
                </a:cubicBezTo>
                <a:cubicBezTo>
                  <a:pt x="795866" y="-14631"/>
                  <a:pt x="854265" y="19114"/>
                  <a:pt x="1038077" y="0"/>
                </a:cubicBezTo>
                <a:cubicBezTo>
                  <a:pt x="1221889" y="-19114"/>
                  <a:pt x="1367122" y="-19306"/>
                  <a:pt x="1672457" y="0"/>
                </a:cubicBezTo>
                <a:cubicBezTo>
                  <a:pt x="1977792" y="19306"/>
                  <a:pt x="2081206" y="-21124"/>
                  <a:pt x="2220331" y="0"/>
                </a:cubicBezTo>
                <a:cubicBezTo>
                  <a:pt x="2359456" y="21124"/>
                  <a:pt x="2638008" y="-27304"/>
                  <a:pt x="2883547" y="0"/>
                </a:cubicBezTo>
                <a:cubicBezTo>
                  <a:pt x="2904423" y="277694"/>
                  <a:pt x="2867074" y="461416"/>
                  <a:pt x="2883547" y="577323"/>
                </a:cubicBezTo>
                <a:cubicBezTo>
                  <a:pt x="2900020" y="693230"/>
                  <a:pt x="2885705" y="977681"/>
                  <a:pt x="2883547" y="1110236"/>
                </a:cubicBezTo>
                <a:cubicBezTo>
                  <a:pt x="2601787" y="1124426"/>
                  <a:pt x="2476164" y="1087117"/>
                  <a:pt x="2306838" y="1110236"/>
                </a:cubicBezTo>
                <a:cubicBezTo>
                  <a:pt x="2137512" y="1133355"/>
                  <a:pt x="2054728" y="1098587"/>
                  <a:pt x="1816635" y="1110236"/>
                </a:cubicBezTo>
                <a:cubicBezTo>
                  <a:pt x="1578542" y="1121885"/>
                  <a:pt x="1423083" y="1120244"/>
                  <a:pt x="1239925" y="1110236"/>
                </a:cubicBezTo>
                <a:cubicBezTo>
                  <a:pt x="1056767" y="1100229"/>
                  <a:pt x="949251" y="1135170"/>
                  <a:pt x="663216" y="1110236"/>
                </a:cubicBezTo>
                <a:cubicBezTo>
                  <a:pt x="377181" y="1085302"/>
                  <a:pt x="246961" y="1124892"/>
                  <a:pt x="0" y="1110236"/>
                </a:cubicBezTo>
                <a:cubicBezTo>
                  <a:pt x="-21294" y="950302"/>
                  <a:pt x="-22427" y="779834"/>
                  <a:pt x="0" y="532913"/>
                </a:cubicBezTo>
                <a:cubicBezTo>
                  <a:pt x="22427" y="285992"/>
                  <a:pt x="-21705" y="185360"/>
                  <a:pt x="0" y="0"/>
                </a:cubicBezTo>
                <a:close/>
              </a:path>
            </a:pathLst>
          </a:custGeom>
          <a:solidFill>
            <a:schemeClr val="accent1">
              <a:alpha val="15000"/>
            </a:schemeClr>
          </a:solidFill>
          <a:ln>
            <a:solidFill>
              <a:schemeClr val="accent1">
                <a:shade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E1748E29-EBF2-07B7-90C8-292C83AA3F05}"/>
                  </a:ext>
                </a:extLst>
              </p:cNvPr>
              <p:cNvSpPr txBox="1"/>
              <p:nvPr/>
            </p:nvSpPr>
            <p:spPr>
              <a:xfrm>
                <a:off x="628595" y="1846700"/>
                <a:ext cx="2634299" cy="67178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m:t>
                      </m:r>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𝑡</m:t>
                          </m:r>
                        </m:num>
                        <m:den>
                          <m:r>
                            <a:rPr lang="en-US" sz="2400" b="0" i="1" smtClean="0">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𝑟</m:t>
                              </m:r>
                            </m:e>
                            <m:sup>
                              <m:r>
                                <a:rPr lang="en-US" sz="2400" i="1">
                                  <a:latin typeface="Cambria Math" panose="02040503050406030204" pitchFamily="18" charset="0"/>
                                </a:rPr>
                                <m:t>2</m:t>
                              </m:r>
                            </m:sup>
                          </m:sSup>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2</m:t>
                              </m:r>
                              <m:r>
                                <a:rPr lang="en-US" sz="2400" i="1">
                                  <a:latin typeface="Cambria Math" panose="02040503050406030204" pitchFamily="18" charset="0"/>
                                  <a:ea typeface="Cambria Math" panose="02040503050406030204" pitchFamily="18" charset="0"/>
                                </a:rPr>
                                <m:t>𝜋</m:t>
                              </m:r>
                              <m:r>
                                <a:rPr lang="en-US" sz="2400" b="0" i="1" smtClean="0">
                                  <a:latin typeface="Cambria Math" panose="02040503050406030204" pitchFamily="18" charset="0"/>
                                  <a:ea typeface="Cambria Math" panose="02040503050406030204" pitchFamily="18" charset="0"/>
                                </a:rPr>
                                <m:t>𝑖</m:t>
                              </m:r>
                              <m:r>
                                <a:rPr lang="en-US" sz="2400" i="1" smtClean="0">
                                  <a:latin typeface="Cambria Math" panose="02040503050406030204" pitchFamily="18" charset="0"/>
                                  <a:ea typeface="Cambria Math" panose="02040503050406030204" pitchFamily="18" charset="0"/>
                                </a:rPr>
                                <m:t> </m:t>
                              </m:r>
                              <m:r>
                                <a:rPr lang="en-US" sz="2400" i="1" smtClean="0">
                                  <a:latin typeface="Cambria Math" panose="02040503050406030204" pitchFamily="18" charset="0"/>
                                  <a:ea typeface="Cambria Math" panose="02040503050406030204" pitchFamily="18" charset="0"/>
                                </a:rPr>
                                <m:t>𝜈</m:t>
                              </m:r>
                              <m:r>
                                <a:rPr lang="en-US" sz="2400" b="0" i="1" smtClean="0">
                                  <a:latin typeface="Cambria Math" panose="02040503050406030204" pitchFamily="18" charset="0"/>
                                  <a:ea typeface="Cambria Math" panose="02040503050406030204" pitchFamily="18" charset="0"/>
                                </a:rPr>
                                <m:t>/</m:t>
                              </m:r>
                              <m:r>
                                <m:rPr>
                                  <m:sty m:val="p"/>
                                </m:rPr>
                                <a:rPr lang="el-GR" sz="2400" b="0" i="1" smtClean="0">
                                  <a:latin typeface="Cambria Math" panose="02040503050406030204" pitchFamily="18" charset="0"/>
                                  <a:ea typeface="Cambria Math" panose="02040503050406030204" pitchFamily="18" charset="0"/>
                                </a:rPr>
                                <m:t>Δ</m:t>
                              </m:r>
                            </m:sup>
                          </m:sSup>
                        </m:den>
                      </m:f>
                      <m:r>
                        <a:rPr lang="en-US" sz="2400" b="0" i="1" smtClean="0">
                          <a:latin typeface="Cambria Math" panose="02040503050406030204" pitchFamily="18" charset="0"/>
                        </a:rPr>
                        <m:t> </m:t>
                      </m:r>
                    </m:oMath>
                  </m:oMathPara>
                </a14:m>
                <a:endParaRPr lang="en-US" sz="2400" b="0" dirty="0"/>
              </a:p>
            </p:txBody>
          </p:sp>
        </mc:Choice>
        <mc:Fallback>
          <p:sp>
            <p:nvSpPr>
              <p:cNvPr id="28" name="TextBox 27">
                <a:extLst>
                  <a:ext uri="{FF2B5EF4-FFF2-40B4-BE49-F238E27FC236}">
                    <a16:creationId xmlns:a16="http://schemas.microsoft.com/office/drawing/2014/main" id="{E1748E29-EBF2-07B7-90C8-292C83AA3F05}"/>
                  </a:ext>
                </a:extLst>
              </p:cNvPr>
              <p:cNvSpPr txBox="1">
                <a:spLocks noRot="1" noChangeAspect="1" noMove="1" noResize="1" noEditPoints="1" noAdjustHandles="1" noChangeArrowheads="1" noChangeShapeType="1" noTextEdit="1"/>
              </p:cNvSpPr>
              <p:nvPr/>
            </p:nvSpPr>
            <p:spPr>
              <a:xfrm>
                <a:off x="628595" y="1846700"/>
                <a:ext cx="2634299" cy="67178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947FD468-128D-5469-37E9-A07A84CD0C8D}"/>
                  </a:ext>
                </a:extLst>
              </p:cNvPr>
              <p:cNvSpPr txBox="1"/>
              <p:nvPr/>
            </p:nvSpPr>
            <p:spPr>
              <a:xfrm>
                <a:off x="817368" y="1178898"/>
                <a:ext cx="137982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𝑘</m:t>
                      </m:r>
                      <m:r>
                        <a:rPr lang="en-US" sz="1800" b="0" i="1" smtClean="0">
                          <a:latin typeface="Cambria Math" panose="02040503050406030204" pitchFamily="18" charset="0"/>
                        </a:rPr>
                        <m:t>=2 </m:t>
                      </m:r>
                      <m:r>
                        <a:rPr lang="en-US" sz="1800" b="0" i="1" smtClean="0">
                          <a:latin typeface="Cambria Math" panose="02040503050406030204" pitchFamily="18" charset="0"/>
                          <a:ea typeface="Cambria Math" panose="02040503050406030204" pitchFamily="18" charset="0"/>
                        </a:rPr>
                        <m:t>𝜋</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𝜈</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𝑐</m:t>
                      </m:r>
                    </m:oMath>
                  </m:oMathPara>
                </a14:m>
                <a:endParaRPr lang="en-US" dirty="0"/>
              </a:p>
            </p:txBody>
          </p:sp>
        </mc:Choice>
        <mc:Fallback>
          <p:sp>
            <p:nvSpPr>
              <p:cNvPr id="30" name="TextBox 29">
                <a:extLst>
                  <a:ext uri="{FF2B5EF4-FFF2-40B4-BE49-F238E27FC236}">
                    <a16:creationId xmlns:a16="http://schemas.microsoft.com/office/drawing/2014/main" id="{947FD468-128D-5469-37E9-A07A84CD0C8D}"/>
                  </a:ext>
                </a:extLst>
              </p:cNvPr>
              <p:cNvSpPr txBox="1">
                <a:spLocks noRot="1" noChangeAspect="1" noMove="1" noResize="1" noEditPoints="1" noAdjustHandles="1" noChangeArrowheads="1" noChangeShapeType="1" noTextEdit="1"/>
              </p:cNvSpPr>
              <p:nvPr/>
            </p:nvSpPr>
            <p:spPr>
              <a:xfrm>
                <a:off x="817368" y="1178898"/>
                <a:ext cx="1379823" cy="369332"/>
              </a:xfrm>
              <a:prstGeom prst="rect">
                <a:avLst/>
              </a:prstGeom>
              <a:blipFill>
                <a:blip r:embed="rId4"/>
                <a:stretch>
                  <a:fillRect b="-131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6AE97B9-E281-0023-6A01-3641AA4371A0}"/>
                  </a:ext>
                </a:extLst>
              </p:cNvPr>
              <p:cNvSpPr txBox="1"/>
              <p:nvPr/>
            </p:nvSpPr>
            <p:spPr>
              <a:xfrm>
                <a:off x="4480141" y="1846700"/>
                <a:ext cx="996619" cy="63235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l-GR" sz="2400" i="1" smtClean="0">
                          <a:latin typeface="Cambria Math" panose="02040503050406030204" pitchFamily="18" charset="0"/>
                          <a:ea typeface="Cambria Math" panose="02040503050406030204" pitchFamily="18" charset="0"/>
                        </a:rPr>
                        <m:t>Δ</m:t>
                      </m:r>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𝑐</m:t>
                          </m:r>
                        </m:num>
                        <m:den>
                          <m:r>
                            <a:rPr lang="en-US" sz="2400" b="0" i="1" smtClean="0">
                              <a:latin typeface="Cambria Math" panose="02040503050406030204" pitchFamily="18" charset="0"/>
                              <a:ea typeface="Cambria Math" panose="02040503050406030204" pitchFamily="18" charset="0"/>
                            </a:rPr>
                            <m:t>2 </m:t>
                          </m:r>
                          <m:r>
                            <a:rPr lang="en-US" sz="2400" b="0" i="1" smtClean="0">
                              <a:latin typeface="Cambria Math" panose="02040503050406030204" pitchFamily="18" charset="0"/>
                              <a:ea typeface="Cambria Math" panose="02040503050406030204" pitchFamily="18" charset="0"/>
                            </a:rPr>
                            <m:t>𝑙</m:t>
                          </m:r>
                        </m:den>
                      </m:f>
                    </m:oMath>
                  </m:oMathPara>
                </a14:m>
                <a:endParaRPr lang="en-US" sz="2400" dirty="0"/>
              </a:p>
            </p:txBody>
          </p:sp>
        </mc:Choice>
        <mc:Fallback>
          <p:sp>
            <p:nvSpPr>
              <p:cNvPr id="15" name="TextBox 14">
                <a:extLst>
                  <a:ext uri="{FF2B5EF4-FFF2-40B4-BE49-F238E27FC236}">
                    <a16:creationId xmlns:a16="http://schemas.microsoft.com/office/drawing/2014/main" id="{06AE97B9-E281-0023-6A01-3641AA4371A0}"/>
                  </a:ext>
                </a:extLst>
              </p:cNvPr>
              <p:cNvSpPr txBox="1">
                <a:spLocks noRot="1" noChangeAspect="1" noMove="1" noResize="1" noEditPoints="1" noAdjustHandles="1" noChangeArrowheads="1" noChangeShapeType="1" noTextEdit="1"/>
              </p:cNvSpPr>
              <p:nvPr/>
            </p:nvSpPr>
            <p:spPr>
              <a:xfrm>
                <a:off x="4480141" y="1846700"/>
                <a:ext cx="996619" cy="63235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306370F1-7C5D-9117-2043-F800E4D01BB9}"/>
                  </a:ext>
                </a:extLst>
              </p:cNvPr>
              <p:cNvSpPr txBox="1"/>
              <p:nvPr/>
            </p:nvSpPr>
            <p:spPr>
              <a:xfrm>
                <a:off x="6176349" y="1828650"/>
                <a:ext cx="4456156" cy="707886"/>
              </a:xfrm>
              <a:prstGeom prst="rect">
                <a:avLst/>
              </a:prstGeom>
              <a:noFill/>
            </p:spPr>
            <p:txBody>
              <a:bodyPr wrap="none" rtlCol="0">
                <a:spAutoFit/>
              </a:bodyPr>
              <a:lstStyle/>
              <a:p>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Δ</m:t>
                    </m:r>
                    <m:r>
                      <a:rPr lang="el-GR" sz="2000" i="1" smtClean="0">
                        <a:latin typeface="Cambria Math" panose="02040503050406030204" pitchFamily="18" charset="0"/>
                        <a:ea typeface="Cambria Math" panose="02040503050406030204" pitchFamily="18" charset="0"/>
                      </a:rPr>
                      <m:t> </m:t>
                    </m:r>
                  </m:oMath>
                </a14:m>
                <a:r>
                  <a:rPr lang="en-US" sz="2000" dirty="0"/>
                  <a:t> is called the Free Spectral Range (FSR) </a:t>
                </a:r>
              </a:p>
              <a:p>
                <a:r>
                  <a:rPr lang="en-US" sz="2000" dirty="0"/>
                  <a:t>It is the inverse of the roundtrip time.</a:t>
                </a:r>
              </a:p>
            </p:txBody>
          </p:sp>
        </mc:Choice>
        <mc:Fallback>
          <p:sp>
            <p:nvSpPr>
              <p:cNvPr id="17" name="TextBox 16">
                <a:extLst>
                  <a:ext uri="{FF2B5EF4-FFF2-40B4-BE49-F238E27FC236}">
                    <a16:creationId xmlns:a16="http://schemas.microsoft.com/office/drawing/2014/main" id="{306370F1-7C5D-9117-2043-F800E4D01BB9}"/>
                  </a:ext>
                </a:extLst>
              </p:cNvPr>
              <p:cNvSpPr txBox="1">
                <a:spLocks noRot="1" noChangeAspect="1" noMove="1" noResize="1" noEditPoints="1" noAdjustHandles="1" noChangeArrowheads="1" noChangeShapeType="1" noTextEdit="1"/>
              </p:cNvSpPr>
              <p:nvPr/>
            </p:nvSpPr>
            <p:spPr>
              <a:xfrm>
                <a:off x="6176349" y="1828650"/>
                <a:ext cx="4456156" cy="707886"/>
              </a:xfrm>
              <a:prstGeom prst="rect">
                <a:avLst/>
              </a:prstGeom>
              <a:blipFill>
                <a:blip r:embed="rId6"/>
                <a:stretch>
                  <a:fillRect l="-1368" t="-5172" r="-547" b="-14655"/>
                </a:stretch>
              </a:blipFill>
            </p:spPr>
            <p:txBody>
              <a:bodyPr/>
              <a:lstStyle/>
              <a:p>
                <a:r>
                  <a:rPr lang="en-US">
                    <a:noFill/>
                  </a:rPr>
                  <a:t> </a:t>
                </a:r>
              </a:p>
            </p:txBody>
          </p:sp>
        </mc:Fallback>
      </mc:AlternateContent>
      <p:pic>
        <p:nvPicPr>
          <p:cNvPr id="32" name="Picture 31">
            <a:extLst>
              <a:ext uri="{FF2B5EF4-FFF2-40B4-BE49-F238E27FC236}">
                <a16:creationId xmlns:a16="http://schemas.microsoft.com/office/drawing/2014/main" id="{DC80D708-C010-C571-1E39-A3FB66397ED5}"/>
              </a:ext>
            </a:extLst>
          </p:cNvPr>
          <p:cNvPicPr>
            <a:picLocks noChangeAspect="1"/>
          </p:cNvPicPr>
          <p:nvPr/>
        </p:nvPicPr>
        <p:blipFill>
          <a:blip r:embed="rId7"/>
          <a:stretch>
            <a:fillRect/>
          </a:stretch>
        </p:blipFill>
        <p:spPr>
          <a:xfrm>
            <a:off x="1123053" y="4838410"/>
            <a:ext cx="6222505" cy="1775464"/>
          </a:xfrm>
          <a:prstGeom prst="rect">
            <a:avLst/>
          </a:prstGeom>
        </p:spPr>
      </p:pic>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E8A16166-3CC3-5F76-DAB1-837CC65E13E7}"/>
                  </a:ext>
                </a:extLst>
              </p:cNvPr>
              <p:cNvSpPr txBox="1"/>
              <p:nvPr/>
            </p:nvSpPr>
            <p:spPr>
              <a:xfrm>
                <a:off x="254807" y="3607976"/>
                <a:ext cx="112512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i="1" smtClean="0">
                              <a:solidFill>
                                <a:srgbClr val="C00000"/>
                              </a:solidFill>
                              <a:latin typeface="Cambria Math" panose="02040503050406030204" pitchFamily="18" charset="0"/>
                            </a:rPr>
                          </m:ctrlPr>
                        </m:sSupPr>
                        <m:e>
                          <m:d>
                            <m:dPr>
                              <m:begChr m:val="|"/>
                              <m:endChr m:val="|"/>
                              <m:ctrlPr>
                                <a:rPr lang="en-US" sz="2400" i="1" smtClean="0">
                                  <a:solidFill>
                                    <a:srgbClr val="C00000"/>
                                  </a:solidFill>
                                  <a:latin typeface="Cambria Math" panose="02040503050406030204" pitchFamily="18" charset="0"/>
                                </a:rPr>
                              </m:ctrlPr>
                            </m:dPr>
                            <m:e>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𝑟</m:t>
                                  </m:r>
                                </m:e>
                                <m:sub>
                                  <m:r>
                                    <a:rPr lang="en-US" sz="2400" b="0" i="1" smtClean="0">
                                      <a:solidFill>
                                        <a:srgbClr val="C00000"/>
                                      </a:solidFill>
                                      <a:latin typeface="Cambria Math" panose="02040503050406030204" pitchFamily="18" charset="0"/>
                                    </a:rPr>
                                    <m:t>𝑐</m:t>
                                  </m:r>
                                </m:sub>
                              </m:sSub>
                            </m:e>
                          </m:d>
                        </m:e>
                        <m:sup>
                          <m:r>
                            <a:rPr lang="en-US" sz="2400" b="0" i="1" smtClean="0">
                              <a:solidFill>
                                <a:srgbClr val="C00000"/>
                              </a:solidFill>
                              <a:latin typeface="Cambria Math" panose="02040503050406030204" pitchFamily="18" charset="0"/>
                            </a:rPr>
                            <m:t>2</m:t>
                          </m:r>
                        </m:sup>
                      </m:sSup>
                    </m:oMath>
                  </m:oMathPara>
                </a14:m>
                <a:endParaRPr lang="en-US" sz="2400" dirty="0"/>
              </a:p>
            </p:txBody>
          </p:sp>
        </mc:Choice>
        <mc:Fallback>
          <p:sp>
            <p:nvSpPr>
              <p:cNvPr id="46" name="TextBox 45">
                <a:extLst>
                  <a:ext uri="{FF2B5EF4-FFF2-40B4-BE49-F238E27FC236}">
                    <a16:creationId xmlns:a16="http://schemas.microsoft.com/office/drawing/2014/main" id="{E8A16166-3CC3-5F76-DAB1-837CC65E13E7}"/>
                  </a:ext>
                </a:extLst>
              </p:cNvPr>
              <p:cNvSpPr txBox="1">
                <a:spLocks noRot="1" noChangeAspect="1" noMove="1" noResize="1" noEditPoints="1" noAdjustHandles="1" noChangeArrowheads="1" noChangeShapeType="1" noTextEdit="1"/>
              </p:cNvSpPr>
              <p:nvPr/>
            </p:nvSpPr>
            <p:spPr>
              <a:xfrm>
                <a:off x="254807" y="3607976"/>
                <a:ext cx="1125121"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9" name="TextBox 48">
                <a:extLst>
                  <a:ext uri="{FF2B5EF4-FFF2-40B4-BE49-F238E27FC236}">
                    <a16:creationId xmlns:a16="http://schemas.microsoft.com/office/drawing/2014/main" id="{24B557D5-4F2B-2BB1-B3E0-163944D78EF8}"/>
                  </a:ext>
                </a:extLst>
              </p:cNvPr>
              <p:cNvSpPr txBox="1"/>
              <p:nvPr/>
            </p:nvSpPr>
            <p:spPr>
              <a:xfrm>
                <a:off x="584656" y="4971123"/>
                <a:ext cx="59288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i="1" smtClean="0">
                              <a:solidFill>
                                <a:srgbClr val="0033CC"/>
                              </a:solidFill>
                              <a:latin typeface="Cambria Math" panose="02040503050406030204" pitchFamily="18" charset="0"/>
                            </a:rPr>
                          </m:ctrlPr>
                        </m:sSupPr>
                        <m:e>
                          <m:d>
                            <m:dPr>
                              <m:begChr m:val="|"/>
                              <m:endChr m:val="|"/>
                              <m:ctrlPr>
                                <a:rPr lang="en-US" sz="2400" i="1">
                                  <a:solidFill>
                                    <a:srgbClr val="0033CC"/>
                                  </a:solidFill>
                                  <a:latin typeface="Cambria Math" panose="02040503050406030204" pitchFamily="18" charset="0"/>
                                </a:rPr>
                              </m:ctrlPr>
                            </m:dPr>
                            <m:e>
                              <m:sSub>
                                <m:sSubPr>
                                  <m:ctrlPr>
                                    <a:rPr lang="en-US" sz="2400" i="1">
                                      <a:solidFill>
                                        <a:srgbClr val="0033CC"/>
                                      </a:solidFill>
                                      <a:latin typeface="Cambria Math" panose="02040503050406030204" pitchFamily="18" charset="0"/>
                                    </a:rPr>
                                  </m:ctrlPr>
                                </m:sSubPr>
                                <m:e>
                                  <m:r>
                                    <a:rPr lang="en-US" sz="2400" i="1">
                                      <a:solidFill>
                                        <a:srgbClr val="0033CC"/>
                                      </a:solidFill>
                                      <a:latin typeface="Cambria Math" panose="02040503050406030204" pitchFamily="18" charset="0"/>
                                    </a:rPr>
                                    <m:t>𝑡</m:t>
                                  </m:r>
                                </m:e>
                                <m:sub>
                                  <m:r>
                                    <a:rPr lang="en-US" sz="2400" i="1">
                                      <a:solidFill>
                                        <a:srgbClr val="0033CC"/>
                                      </a:solidFill>
                                      <a:latin typeface="Cambria Math" panose="02040503050406030204" pitchFamily="18" charset="0"/>
                                    </a:rPr>
                                    <m:t>𝑐</m:t>
                                  </m:r>
                                </m:sub>
                              </m:sSub>
                            </m:e>
                          </m:d>
                        </m:e>
                        <m:sup>
                          <m:r>
                            <a:rPr lang="en-US" sz="2400" b="0" i="1" smtClean="0">
                              <a:solidFill>
                                <a:srgbClr val="0033CC"/>
                              </a:solidFill>
                              <a:latin typeface="Cambria Math" panose="02040503050406030204" pitchFamily="18" charset="0"/>
                            </a:rPr>
                            <m:t>2</m:t>
                          </m:r>
                        </m:sup>
                      </m:sSup>
                    </m:oMath>
                  </m:oMathPara>
                </a14:m>
                <a:endParaRPr lang="en-US" dirty="0"/>
              </a:p>
            </p:txBody>
          </p:sp>
        </mc:Choice>
        <mc:Fallback>
          <p:sp>
            <p:nvSpPr>
              <p:cNvPr id="49" name="TextBox 48">
                <a:extLst>
                  <a:ext uri="{FF2B5EF4-FFF2-40B4-BE49-F238E27FC236}">
                    <a16:creationId xmlns:a16="http://schemas.microsoft.com/office/drawing/2014/main" id="{24B557D5-4F2B-2BB1-B3E0-163944D78EF8}"/>
                  </a:ext>
                </a:extLst>
              </p:cNvPr>
              <p:cNvSpPr txBox="1">
                <a:spLocks noRot="1" noChangeAspect="1" noMove="1" noResize="1" noEditPoints="1" noAdjustHandles="1" noChangeArrowheads="1" noChangeShapeType="1" noTextEdit="1"/>
              </p:cNvSpPr>
              <p:nvPr/>
            </p:nvSpPr>
            <p:spPr>
              <a:xfrm>
                <a:off x="584656" y="4971123"/>
                <a:ext cx="592881" cy="461665"/>
              </a:xfrm>
              <a:prstGeom prst="rect">
                <a:avLst/>
              </a:prstGeom>
              <a:blipFill>
                <a:blip r:embed="rId9"/>
                <a:stretch>
                  <a:fillRect r="-24742"/>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558A7143-5E2C-B8EF-AACF-5824C91EA1D2}"/>
              </a:ext>
            </a:extLst>
          </p:cNvPr>
          <p:cNvGrpSpPr/>
          <p:nvPr/>
        </p:nvGrpSpPr>
        <p:grpSpPr>
          <a:xfrm>
            <a:off x="3004766" y="6508131"/>
            <a:ext cx="2958808" cy="410918"/>
            <a:chOff x="2178936" y="6488893"/>
            <a:chExt cx="2958808" cy="410918"/>
          </a:xfrm>
        </p:grpSpPr>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A7EBD2FC-A9D8-A2FA-3BBD-21DDBC5AB85A}"/>
                    </a:ext>
                  </a:extLst>
                </p:cNvPr>
                <p:cNvSpPr txBox="1"/>
                <p:nvPr/>
              </p:nvSpPr>
              <p:spPr>
                <a:xfrm>
                  <a:off x="4027636" y="6499701"/>
                  <a:ext cx="111010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𝛿</m:t>
                        </m:r>
                        <m:r>
                          <a:rPr lang="en-US" sz="2000" i="1" smtClean="0">
                            <a:latin typeface="Cambria Math" panose="02040503050406030204" pitchFamily="18" charset="0"/>
                            <a:ea typeface="Cambria Math" panose="02040503050406030204" pitchFamily="18" charset="0"/>
                          </a:rPr>
                          <m:t>𝜈</m:t>
                        </m:r>
                        <m:r>
                          <a:rPr lang="en-US" sz="2000" b="0" i="1" smtClean="0">
                            <a:latin typeface="Cambria Math" panose="02040503050406030204" pitchFamily="18" charset="0"/>
                            <a:ea typeface="Cambria Math" panose="02040503050406030204" pitchFamily="18" charset="0"/>
                          </a:rPr>
                          <m:t>/</m:t>
                        </m:r>
                        <m:r>
                          <m:rPr>
                            <m:sty m:val="p"/>
                          </m:rPr>
                          <a:rPr lang="el-GR" sz="2000" b="0" i="1" smtClean="0">
                            <a:latin typeface="Cambria Math" panose="02040503050406030204" pitchFamily="18" charset="0"/>
                            <a:ea typeface="Cambria Math" panose="02040503050406030204" pitchFamily="18" charset="0"/>
                          </a:rPr>
                          <m:t>Δ</m:t>
                        </m:r>
                      </m:oMath>
                    </m:oMathPara>
                  </a14:m>
                  <a:endParaRPr lang="en-US" sz="2000" dirty="0"/>
                </a:p>
              </p:txBody>
            </p:sp>
          </mc:Choice>
          <mc:Fallback>
            <p:sp>
              <p:nvSpPr>
                <p:cNvPr id="43" name="TextBox 42">
                  <a:extLst>
                    <a:ext uri="{FF2B5EF4-FFF2-40B4-BE49-F238E27FC236}">
                      <a16:creationId xmlns:a16="http://schemas.microsoft.com/office/drawing/2014/main" id="{A7EBD2FC-A9D8-A2FA-3BBD-21DDBC5AB85A}"/>
                    </a:ext>
                  </a:extLst>
                </p:cNvPr>
                <p:cNvSpPr txBox="1">
                  <a:spLocks noRot="1" noChangeAspect="1" noMove="1" noResize="1" noEditPoints="1" noAdjustHandles="1" noChangeArrowheads="1" noChangeShapeType="1" noTextEdit="1"/>
                </p:cNvSpPr>
                <p:nvPr/>
              </p:nvSpPr>
              <p:spPr>
                <a:xfrm>
                  <a:off x="4027636" y="6499701"/>
                  <a:ext cx="1110108" cy="400110"/>
                </a:xfrm>
                <a:prstGeom prst="rect">
                  <a:avLst/>
                </a:prstGeom>
                <a:blipFill>
                  <a:blip r:embed="rId10"/>
                  <a:stretch>
                    <a:fillRect b="-13636"/>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03E9E37E-3AB5-EB66-59A1-10D260C765D0}"/>
                </a:ext>
              </a:extLst>
            </p:cNvPr>
            <p:cNvSpPr txBox="1"/>
            <p:nvPr/>
          </p:nvSpPr>
          <p:spPr>
            <a:xfrm>
              <a:off x="2178936" y="6488893"/>
              <a:ext cx="2059153" cy="369332"/>
            </a:xfrm>
            <a:prstGeom prst="rect">
              <a:avLst/>
            </a:prstGeom>
            <a:noFill/>
          </p:spPr>
          <p:txBody>
            <a:bodyPr wrap="none" rtlCol="0">
              <a:spAutoFit/>
            </a:bodyPr>
            <a:lstStyle/>
            <a:p>
              <a:r>
                <a:rPr lang="en-US" dirty="0"/>
                <a:t>Frequency detuning</a:t>
              </a:r>
            </a:p>
          </p:txBody>
        </p:sp>
      </p:grpSp>
      <p:sp>
        <p:nvSpPr>
          <p:cNvPr id="45" name="TextBox 44">
            <a:extLst>
              <a:ext uri="{FF2B5EF4-FFF2-40B4-BE49-F238E27FC236}">
                <a16:creationId xmlns:a16="http://schemas.microsoft.com/office/drawing/2014/main" id="{BD6C7688-9881-1128-152A-FEA23FEBCD34}"/>
              </a:ext>
            </a:extLst>
          </p:cNvPr>
          <p:cNvSpPr txBox="1"/>
          <p:nvPr/>
        </p:nvSpPr>
        <p:spPr>
          <a:xfrm>
            <a:off x="2577639" y="2905780"/>
            <a:ext cx="3052439" cy="523220"/>
          </a:xfrm>
          <a:prstGeom prst="rect">
            <a:avLst/>
          </a:prstGeom>
          <a:noFill/>
        </p:spPr>
        <p:txBody>
          <a:bodyPr wrap="none" rtlCol="0">
            <a:spAutoFit/>
          </a:bodyPr>
          <a:lstStyle/>
          <a:p>
            <a:r>
              <a:rPr lang="en-US" sz="2800" dirty="0">
                <a:solidFill>
                  <a:srgbClr val="0033CC"/>
                </a:solidFill>
              </a:rPr>
              <a:t>Longitudinal modes</a:t>
            </a:r>
          </a:p>
        </p:txBody>
      </p: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E0F3AC03-60A5-EBF5-E4B6-3AEF6A08E535}"/>
                  </a:ext>
                </a:extLst>
              </p:cNvPr>
              <p:cNvSpPr txBox="1"/>
              <p:nvPr/>
            </p:nvSpPr>
            <p:spPr>
              <a:xfrm>
                <a:off x="8488497" y="3818528"/>
                <a:ext cx="2580450" cy="646331"/>
              </a:xfrm>
              <a:prstGeom prst="rect">
                <a:avLst/>
              </a:prstGeom>
              <a:noFill/>
            </p:spPr>
            <p:txBody>
              <a:bodyPr wrap="none" rtlCol="0">
                <a:spAutoFit/>
              </a:bodyPr>
              <a:lstStyle/>
              <a:p>
                <a:r>
                  <a:rPr lang="en-US" dirty="0"/>
                  <a:t>Speed of light = 1 foot/ns</a:t>
                </a:r>
              </a:p>
              <a:p>
                <a14:m>
                  <m:oMath xmlns:m="http://schemas.openxmlformats.org/officeDocument/2006/math">
                    <m:r>
                      <a:rPr lang="en-US" i="1" dirty="0" smtClean="0">
                        <a:latin typeface="Cambria Math" panose="02040503050406030204" pitchFamily="18" charset="0"/>
                      </a:rPr>
                      <m:t>𝑙</m:t>
                    </m:r>
                  </m:oMath>
                </a14:m>
                <a:r>
                  <a:rPr lang="en-US" dirty="0"/>
                  <a:t> = 30 cm </a:t>
                </a:r>
                <a:r>
                  <a:rPr lang="en-US" dirty="0">
                    <a:sym typeface="Wingdings" panose="05000000000000000000" pitchFamily="2" charset="2"/>
                  </a:rPr>
                  <a:t> </a:t>
                </a:r>
                <a14:m>
                  <m:oMath xmlns:m="http://schemas.openxmlformats.org/officeDocument/2006/math">
                    <m:r>
                      <m:rPr>
                        <m:sty m:val="p"/>
                      </m:rPr>
                      <a:rPr lang="el-GR" sz="1800" i="1" smtClean="0">
                        <a:latin typeface="Cambria Math" panose="02040503050406030204" pitchFamily="18" charset="0"/>
                        <a:ea typeface="Cambria Math" panose="02040503050406030204" pitchFamily="18" charset="0"/>
                      </a:rPr>
                      <m:t>Δ</m:t>
                    </m:r>
                    <m:r>
                      <a:rPr lang="el-GR" sz="1800" i="1" smtClean="0">
                        <a:latin typeface="Cambria Math" panose="02040503050406030204" pitchFamily="18" charset="0"/>
                        <a:ea typeface="Cambria Math" panose="02040503050406030204" pitchFamily="18" charset="0"/>
                      </a:rPr>
                      <m:t> </m:t>
                    </m:r>
                  </m:oMath>
                </a14:m>
                <a:r>
                  <a:rPr lang="en-US" dirty="0">
                    <a:sym typeface="Wingdings" panose="05000000000000000000" pitchFamily="2" charset="2"/>
                  </a:rPr>
                  <a:t>= 500 MHz</a:t>
                </a:r>
                <a:endParaRPr lang="en-US" dirty="0"/>
              </a:p>
            </p:txBody>
          </p:sp>
        </mc:Choice>
        <mc:Fallback>
          <p:sp>
            <p:nvSpPr>
              <p:cNvPr id="51" name="TextBox 50">
                <a:extLst>
                  <a:ext uri="{FF2B5EF4-FFF2-40B4-BE49-F238E27FC236}">
                    <a16:creationId xmlns:a16="http://schemas.microsoft.com/office/drawing/2014/main" id="{E0F3AC03-60A5-EBF5-E4B6-3AEF6A08E535}"/>
                  </a:ext>
                </a:extLst>
              </p:cNvPr>
              <p:cNvSpPr txBox="1">
                <a:spLocks noRot="1" noChangeAspect="1" noMove="1" noResize="1" noEditPoints="1" noAdjustHandles="1" noChangeArrowheads="1" noChangeShapeType="1" noTextEdit="1"/>
              </p:cNvSpPr>
              <p:nvPr/>
            </p:nvSpPr>
            <p:spPr>
              <a:xfrm>
                <a:off x="8488497" y="3818528"/>
                <a:ext cx="2580450" cy="646331"/>
              </a:xfrm>
              <a:prstGeom prst="rect">
                <a:avLst/>
              </a:prstGeom>
              <a:blipFill>
                <a:blip r:embed="rId11"/>
                <a:stretch>
                  <a:fillRect l="-1887" t="-4717" r="-1179" b="-14151"/>
                </a:stretch>
              </a:blipFill>
            </p:spPr>
            <p:txBody>
              <a:bodyPr/>
              <a:lstStyle/>
              <a:p>
                <a:r>
                  <a:rPr lang="en-US">
                    <a:noFill/>
                  </a:rPr>
                  <a:t> </a:t>
                </a:r>
              </a:p>
            </p:txBody>
          </p:sp>
        </mc:Fallback>
      </mc:AlternateContent>
    </p:spTree>
    <p:extLst>
      <p:ext uri="{BB962C8B-B14F-4D97-AF65-F5344CB8AC3E}">
        <p14:creationId xmlns:p14="http://schemas.microsoft.com/office/powerpoint/2010/main" val="505704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42AEDF0-63B6-BBDF-8FEC-BA8D16BE8A11}"/>
              </a:ext>
            </a:extLst>
          </p:cNvPr>
          <p:cNvPicPr>
            <a:picLocks noChangeAspect="1"/>
          </p:cNvPicPr>
          <p:nvPr/>
        </p:nvPicPr>
        <p:blipFill>
          <a:blip r:embed="rId2"/>
          <a:stretch>
            <a:fillRect/>
          </a:stretch>
        </p:blipFill>
        <p:spPr>
          <a:xfrm>
            <a:off x="7017893" y="1363483"/>
            <a:ext cx="4831090" cy="2465837"/>
          </a:xfrm>
          <a:prstGeom prst="rect">
            <a:avLst/>
          </a:prstGeom>
        </p:spPr>
      </p:pic>
      <p:sp>
        <p:nvSpPr>
          <p:cNvPr id="2" name="Title 1">
            <a:extLst>
              <a:ext uri="{FF2B5EF4-FFF2-40B4-BE49-F238E27FC236}">
                <a16:creationId xmlns:a16="http://schemas.microsoft.com/office/drawing/2014/main" id="{0A895BA7-8A99-4D85-949F-A38CE7704B1F}"/>
              </a:ext>
            </a:extLst>
          </p:cNvPr>
          <p:cNvSpPr>
            <a:spLocks noGrp="1"/>
          </p:cNvSpPr>
          <p:nvPr>
            <p:ph type="title"/>
          </p:nvPr>
        </p:nvSpPr>
        <p:spPr>
          <a:xfrm>
            <a:off x="3379736" y="-13991"/>
            <a:ext cx="4409110" cy="1245476"/>
          </a:xfrm>
        </p:spPr>
        <p:txBody>
          <a:bodyPr>
            <a:normAutofit/>
          </a:bodyPr>
          <a:lstStyle/>
          <a:p>
            <a:r>
              <a:rPr lang="en-US" dirty="0"/>
              <a:t>Cavity line shape</a:t>
            </a:r>
          </a:p>
        </p:txBody>
      </p:sp>
      <p:pic>
        <p:nvPicPr>
          <p:cNvPr id="5" name="Picture 4">
            <a:extLst>
              <a:ext uri="{FF2B5EF4-FFF2-40B4-BE49-F238E27FC236}">
                <a16:creationId xmlns:a16="http://schemas.microsoft.com/office/drawing/2014/main" id="{14EEF192-FB0F-2034-3F50-E17AE477CC22}"/>
              </a:ext>
            </a:extLst>
          </p:cNvPr>
          <p:cNvPicPr>
            <a:picLocks noChangeAspect="1"/>
          </p:cNvPicPr>
          <p:nvPr/>
        </p:nvPicPr>
        <p:blipFill>
          <a:blip r:embed="rId3"/>
          <a:stretch>
            <a:fillRect/>
          </a:stretch>
        </p:blipFill>
        <p:spPr>
          <a:xfrm>
            <a:off x="7124573" y="3593251"/>
            <a:ext cx="4724410" cy="2465837"/>
          </a:xfrm>
          <a:prstGeom prst="rect">
            <a:avLst/>
          </a:prstGeom>
        </p:spPr>
      </p:pic>
      <p:grpSp>
        <p:nvGrpSpPr>
          <p:cNvPr id="7" name="Group 6">
            <a:extLst>
              <a:ext uri="{FF2B5EF4-FFF2-40B4-BE49-F238E27FC236}">
                <a16:creationId xmlns:a16="http://schemas.microsoft.com/office/drawing/2014/main" id="{743932DE-08F6-6082-CD0A-531AB2F78732}"/>
              </a:ext>
            </a:extLst>
          </p:cNvPr>
          <p:cNvGrpSpPr/>
          <p:nvPr/>
        </p:nvGrpSpPr>
        <p:grpSpPr>
          <a:xfrm>
            <a:off x="8102179" y="6230707"/>
            <a:ext cx="2958808" cy="410918"/>
            <a:chOff x="2178936" y="6488893"/>
            <a:chExt cx="2958808" cy="410918"/>
          </a:xfrm>
        </p:grpSpPr>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AF82F5C6-EC0E-B2EA-6CC2-20BBB6C8F668}"/>
                    </a:ext>
                  </a:extLst>
                </p:cNvPr>
                <p:cNvSpPr txBox="1"/>
                <p:nvPr/>
              </p:nvSpPr>
              <p:spPr>
                <a:xfrm>
                  <a:off x="4027636" y="6499701"/>
                  <a:ext cx="1110108"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𝛿</m:t>
                        </m:r>
                        <m:r>
                          <a:rPr lang="en-US" sz="2000" i="1" smtClean="0">
                            <a:latin typeface="Cambria Math" panose="02040503050406030204" pitchFamily="18" charset="0"/>
                            <a:ea typeface="Cambria Math" panose="02040503050406030204" pitchFamily="18" charset="0"/>
                          </a:rPr>
                          <m:t>𝜈</m:t>
                        </m:r>
                        <m:r>
                          <a:rPr lang="en-US" sz="2000" b="0" i="1" smtClean="0">
                            <a:latin typeface="Cambria Math" panose="02040503050406030204" pitchFamily="18" charset="0"/>
                            <a:ea typeface="Cambria Math" panose="02040503050406030204" pitchFamily="18" charset="0"/>
                          </a:rPr>
                          <m:t>/</m:t>
                        </m:r>
                        <m:r>
                          <m:rPr>
                            <m:sty m:val="p"/>
                          </m:rPr>
                          <a:rPr lang="el-GR" sz="2000" b="0" i="1" smtClean="0">
                            <a:latin typeface="Cambria Math" panose="02040503050406030204" pitchFamily="18" charset="0"/>
                            <a:ea typeface="Cambria Math" panose="02040503050406030204" pitchFamily="18" charset="0"/>
                          </a:rPr>
                          <m:t>Δ</m:t>
                        </m:r>
                      </m:oMath>
                    </m:oMathPara>
                  </a14:m>
                  <a:endParaRPr lang="en-US" sz="2000" dirty="0"/>
                </a:p>
              </p:txBody>
            </p:sp>
          </mc:Choice>
          <mc:Fallback>
            <p:sp>
              <p:nvSpPr>
                <p:cNvPr id="8" name="TextBox 7">
                  <a:extLst>
                    <a:ext uri="{FF2B5EF4-FFF2-40B4-BE49-F238E27FC236}">
                      <a16:creationId xmlns:a16="http://schemas.microsoft.com/office/drawing/2014/main" id="{AF82F5C6-EC0E-B2EA-6CC2-20BBB6C8F668}"/>
                    </a:ext>
                  </a:extLst>
                </p:cNvPr>
                <p:cNvSpPr txBox="1">
                  <a:spLocks noRot="1" noChangeAspect="1" noMove="1" noResize="1" noEditPoints="1" noAdjustHandles="1" noChangeArrowheads="1" noChangeShapeType="1" noTextEdit="1"/>
                </p:cNvSpPr>
                <p:nvPr/>
              </p:nvSpPr>
              <p:spPr>
                <a:xfrm>
                  <a:off x="4027636" y="6499701"/>
                  <a:ext cx="1110108" cy="400110"/>
                </a:xfrm>
                <a:prstGeom prst="rect">
                  <a:avLst/>
                </a:prstGeom>
                <a:blipFill>
                  <a:blip r:embed="rId4"/>
                  <a:stretch>
                    <a:fillRect b="-13636"/>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26FE1895-A85F-7BB5-0611-8095D023BD82}"/>
                </a:ext>
              </a:extLst>
            </p:cNvPr>
            <p:cNvSpPr txBox="1"/>
            <p:nvPr/>
          </p:nvSpPr>
          <p:spPr>
            <a:xfrm>
              <a:off x="2178936" y="6488893"/>
              <a:ext cx="2059153" cy="369332"/>
            </a:xfrm>
            <a:prstGeom prst="rect">
              <a:avLst/>
            </a:prstGeom>
            <a:noFill/>
          </p:spPr>
          <p:txBody>
            <a:bodyPr wrap="none" rtlCol="0">
              <a:spAutoFit/>
            </a:bodyPr>
            <a:lstStyle/>
            <a:p>
              <a:r>
                <a:rPr lang="en-US" dirty="0"/>
                <a:t>Frequency detuning</a:t>
              </a:r>
            </a:p>
          </p:txBody>
        </p:sp>
      </p:grpSp>
      <p:sp>
        <p:nvSpPr>
          <p:cNvPr id="10" name="TextBox 9">
            <a:extLst>
              <a:ext uri="{FF2B5EF4-FFF2-40B4-BE49-F238E27FC236}">
                <a16:creationId xmlns:a16="http://schemas.microsoft.com/office/drawing/2014/main" id="{613AC2E4-63D4-2E45-F100-164524C0D7C5}"/>
              </a:ext>
            </a:extLst>
          </p:cNvPr>
          <p:cNvSpPr txBox="1"/>
          <p:nvPr/>
        </p:nvSpPr>
        <p:spPr>
          <a:xfrm>
            <a:off x="10650458" y="2942992"/>
            <a:ext cx="821059" cy="369332"/>
          </a:xfrm>
          <a:prstGeom prst="rect">
            <a:avLst/>
          </a:prstGeom>
          <a:noFill/>
        </p:spPr>
        <p:txBody>
          <a:bodyPr wrap="none" rtlCol="0">
            <a:spAutoFit/>
          </a:bodyPr>
          <a:lstStyle/>
          <a:p>
            <a:r>
              <a:rPr lang="en-US" dirty="0"/>
              <a:t>T=0.03</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B5694EEB-117D-53DB-2121-BCC140E0580A}"/>
                  </a:ext>
                </a:extLst>
              </p:cNvPr>
              <p:cNvSpPr txBox="1"/>
              <p:nvPr/>
            </p:nvSpPr>
            <p:spPr>
              <a:xfrm>
                <a:off x="-138074" y="1240372"/>
                <a:ext cx="6052071" cy="803361"/>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𝑐</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𝑡</m:t>
                              </m:r>
                            </m:e>
                            <m:sup>
                              <m:r>
                                <a:rPr lang="en-US" sz="2400" i="1">
                                  <a:latin typeface="Cambria Math" panose="02040503050406030204" pitchFamily="18" charset="0"/>
                                </a:rPr>
                                <m:t>2</m:t>
                              </m:r>
                            </m:sup>
                          </m:sSup>
                        </m:num>
                        <m:den>
                          <m:r>
                            <a:rPr lang="en-US" sz="2400" b="0" i="1" smtClean="0">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𝑟</m:t>
                              </m:r>
                            </m:e>
                            <m:sup>
                              <m:r>
                                <a:rPr lang="en-US" sz="2400" i="1">
                                  <a:latin typeface="Cambria Math" panose="02040503050406030204" pitchFamily="18" charset="0"/>
                                </a:rPr>
                                <m:t>2</m:t>
                              </m:r>
                            </m:sup>
                          </m:sSup>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2</m:t>
                              </m:r>
                              <m:r>
                                <a:rPr lang="en-US" sz="2400" i="1">
                                  <a:latin typeface="Cambria Math" panose="02040503050406030204" pitchFamily="18" charset="0"/>
                                  <a:ea typeface="Cambria Math" panose="02040503050406030204" pitchFamily="18" charset="0"/>
                                </a:rPr>
                                <m:t>𝜋</m:t>
                              </m:r>
                              <m:r>
                                <a:rPr lang="en-US" sz="2400" b="0" i="1" smtClean="0">
                                  <a:latin typeface="Cambria Math" panose="02040503050406030204" pitchFamily="18" charset="0"/>
                                  <a:ea typeface="Cambria Math" panose="02040503050406030204" pitchFamily="18" charset="0"/>
                                </a:rPr>
                                <m:t>𝑖</m:t>
                              </m:r>
                              <m:r>
                                <a:rPr lang="en-US" sz="2400" i="1" smtClean="0">
                                  <a:latin typeface="Cambria Math" panose="02040503050406030204" pitchFamily="18" charset="0"/>
                                  <a:ea typeface="Cambria Math" panose="02040503050406030204" pitchFamily="18" charset="0"/>
                                </a:rPr>
                                <m:t> </m:t>
                              </m:r>
                              <m:r>
                                <a:rPr lang="en-US" sz="2400" i="1" smtClean="0">
                                  <a:latin typeface="Cambria Math" panose="02040503050406030204" pitchFamily="18" charset="0"/>
                                  <a:ea typeface="Cambria Math" panose="02040503050406030204" pitchFamily="18" charset="0"/>
                                </a:rPr>
                                <m:t>𝜈</m:t>
                              </m:r>
                              <m:r>
                                <a:rPr lang="en-US" sz="2400" b="0" i="1" smtClean="0">
                                  <a:latin typeface="Cambria Math" panose="02040503050406030204" pitchFamily="18" charset="0"/>
                                  <a:ea typeface="Cambria Math" panose="02040503050406030204" pitchFamily="18" charset="0"/>
                                </a:rPr>
                                <m:t>/</m:t>
                              </m:r>
                              <m:r>
                                <m:rPr>
                                  <m:sty m:val="p"/>
                                </m:rPr>
                                <a:rPr lang="el-GR" sz="2400" b="0" i="1" smtClean="0">
                                  <a:latin typeface="Cambria Math" panose="02040503050406030204" pitchFamily="18" charset="0"/>
                                  <a:ea typeface="Cambria Math" panose="02040503050406030204" pitchFamily="18" charset="0"/>
                                </a:rPr>
                                <m:t>Δ</m:t>
                              </m:r>
                            </m:sup>
                          </m:sSup>
                        </m:den>
                      </m:f>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𝑡</m:t>
                              </m:r>
                            </m:e>
                            <m:sup>
                              <m:r>
                                <a:rPr lang="en-US" sz="2400" i="1">
                                  <a:latin typeface="Cambria Math" panose="02040503050406030204" pitchFamily="18" charset="0"/>
                                </a:rPr>
                                <m:t>2</m:t>
                              </m:r>
                            </m:sup>
                          </m:sSup>
                        </m:num>
                        <m:den>
                          <m:d>
                            <m:dPr>
                              <m:ctrlPr>
                                <a:rPr lang="en-US" sz="2400" i="1" smtClean="0">
                                  <a:latin typeface="Cambria Math" panose="02040503050406030204" pitchFamily="18" charset="0"/>
                                </a:rPr>
                              </m:ctrlPr>
                            </m:dPr>
                            <m:e>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𝑟</m:t>
                                  </m:r>
                                </m:e>
                                <m:sup>
                                  <m:r>
                                    <a:rPr lang="en-US" sz="2400" i="1">
                                      <a:latin typeface="Cambria Math" panose="02040503050406030204" pitchFamily="18" charset="0"/>
                                    </a:rPr>
                                    <m:t>2</m:t>
                                  </m:r>
                                </m:sup>
                              </m:sSup>
                            </m:e>
                          </m:d>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𝑟</m:t>
                              </m:r>
                            </m:e>
                            <m:sup>
                              <m:r>
                                <a:rPr lang="en-US" sz="2400" i="1">
                                  <a:latin typeface="Cambria Math" panose="02040503050406030204" pitchFamily="18" charset="0"/>
                                </a:rPr>
                                <m:t>2</m:t>
                              </m:r>
                            </m:sup>
                          </m:sSup>
                          <m:r>
                            <a:rPr lang="en-US" sz="2400" i="1">
                              <a:latin typeface="Cambria Math" panose="02040503050406030204" pitchFamily="18" charset="0"/>
                            </a:rPr>
                            <m:t>2</m:t>
                          </m:r>
                          <m:r>
                            <a:rPr lang="en-US" sz="2400" i="1">
                              <a:latin typeface="Cambria Math" panose="02040503050406030204" pitchFamily="18" charset="0"/>
                              <a:ea typeface="Cambria Math" panose="02040503050406030204" pitchFamily="18" charset="0"/>
                            </a:rPr>
                            <m:t>𝜋</m:t>
                          </m:r>
                          <m:r>
                            <a:rPr lang="en-US" sz="2400" i="1">
                              <a:latin typeface="Cambria Math" panose="02040503050406030204" pitchFamily="18" charset="0"/>
                              <a:ea typeface="Cambria Math" panose="02040503050406030204" pitchFamily="18" charset="0"/>
                            </a:rPr>
                            <m:t>𝑖</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𝜈</m:t>
                          </m:r>
                          <m:r>
                            <a:rPr lang="en-US" sz="2400" i="1">
                              <a:latin typeface="Cambria Math" panose="02040503050406030204" pitchFamily="18" charset="0"/>
                              <a:ea typeface="Cambria Math" panose="02040503050406030204" pitchFamily="18" charset="0"/>
                            </a:rPr>
                            <m:t>/</m:t>
                          </m:r>
                          <m:r>
                            <m:rPr>
                              <m:sty m:val="p"/>
                            </m:rPr>
                            <a:rPr lang="el-GR" sz="2400" i="1">
                              <a:latin typeface="Cambria Math" panose="02040503050406030204" pitchFamily="18" charset="0"/>
                              <a:ea typeface="Cambria Math" panose="02040503050406030204" pitchFamily="18" charset="0"/>
                            </a:rPr>
                            <m:t>Δ</m:t>
                          </m:r>
                        </m:den>
                      </m:f>
                    </m:oMath>
                  </m:oMathPara>
                </a14:m>
                <a:endParaRPr lang="en-US" sz="2400" b="0" dirty="0"/>
              </a:p>
            </p:txBody>
          </p:sp>
        </mc:Choice>
        <mc:Fallback>
          <p:sp>
            <p:nvSpPr>
              <p:cNvPr id="11" name="TextBox 10">
                <a:extLst>
                  <a:ext uri="{FF2B5EF4-FFF2-40B4-BE49-F238E27FC236}">
                    <a16:creationId xmlns:a16="http://schemas.microsoft.com/office/drawing/2014/main" id="{B5694EEB-117D-53DB-2121-BCC140E0580A}"/>
                  </a:ext>
                </a:extLst>
              </p:cNvPr>
              <p:cNvSpPr txBox="1">
                <a:spLocks noRot="1" noChangeAspect="1" noMove="1" noResize="1" noEditPoints="1" noAdjustHandles="1" noChangeArrowheads="1" noChangeShapeType="1" noTextEdit="1"/>
              </p:cNvSpPr>
              <p:nvPr/>
            </p:nvSpPr>
            <p:spPr>
              <a:xfrm>
                <a:off x="-138074" y="1240372"/>
                <a:ext cx="6052071" cy="80336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CF012AC4-D3FE-C543-31FC-3DF6354C0F95}"/>
                  </a:ext>
                </a:extLst>
              </p:cNvPr>
              <p:cNvSpPr txBox="1"/>
              <p:nvPr/>
            </p:nvSpPr>
            <p:spPr>
              <a:xfrm>
                <a:off x="593144" y="3044746"/>
                <a:ext cx="2161009" cy="7845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𝑐</m:t>
                          </m:r>
                        </m:sub>
                      </m:sSub>
                      <m:r>
                        <a:rPr lang="en-US" sz="2400" b="0" i="1" smtClean="0">
                          <a:latin typeface="Cambria Math" panose="02040503050406030204" pitchFamily="18" charset="0"/>
                        </a:rPr>
                        <m:t>=</m:t>
                      </m:r>
                      <m:f>
                        <m:fPr>
                          <m:ctrlPr>
                            <a:rPr lang="en-US" sz="2400" i="1" smtClean="0">
                              <a:latin typeface="Cambria Math" panose="02040503050406030204" pitchFamily="18" charset="0"/>
                              <a:ea typeface="Cambria Math" panose="02040503050406030204" pitchFamily="18" charset="0"/>
                            </a:rPr>
                          </m:ctrlPr>
                        </m:fPr>
                        <m:num>
                          <m:r>
                            <m:rPr>
                              <m:sty m:val="p"/>
                            </m:rPr>
                            <a:rPr lang="el-GR" sz="2400" b="0" i="1" smtClean="0">
                              <a:latin typeface="Cambria Math" panose="02040503050406030204" pitchFamily="18" charset="0"/>
                              <a:ea typeface="Cambria Math" panose="02040503050406030204" pitchFamily="18" charset="0"/>
                            </a:rPr>
                            <m:t>Γ</m:t>
                          </m:r>
                        </m:num>
                        <m:den>
                          <m:r>
                            <m:rPr>
                              <m:sty m:val="p"/>
                            </m:rPr>
                            <a:rPr lang="el-GR" sz="2400" i="1" smtClean="0">
                              <a:latin typeface="Cambria Math" panose="02040503050406030204" pitchFamily="18" charset="0"/>
                              <a:ea typeface="Cambria Math" panose="02040503050406030204" pitchFamily="18" charset="0"/>
                            </a:rPr>
                            <m:t>Γ</m:t>
                          </m:r>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𝑖</m:t>
                          </m:r>
                          <m:r>
                            <a:rPr lang="en-US" sz="2400" i="1">
                              <a:latin typeface="Cambria Math" panose="02040503050406030204" pitchFamily="18" charset="0"/>
                              <a:ea typeface="Cambria Math" panose="02040503050406030204" pitchFamily="18" charset="0"/>
                            </a:rPr>
                            <m:t> </m:t>
                          </m:r>
                          <m:r>
                            <a:rPr lang="en-US" sz="2400" i="1" smtClean="0">
                              <a:latin typeface="Cambria Math" panose="02040503050406030204" pitchFamily="18" charset="0"/>
                              <a:ea typeface="Cambria Math" panose="02040503050406030204" pitchFamily="18" charset="0"/>
                            </a:rPr>
                            <m:t>𝛿𝜔</m:t>
                          </m:r>
                        </m:den>
                      </m:f>
                    </m:oMath>
                  </m:oMathPara>
                </a14:m>
                <a:endParaRPr lang="en-US" dirty="0"/>
              </a:p>
            </p:txBody>
          </p:sp>
        </mc:Choice>
        <mc:Fallback>
          <p:sp>
            <p:nvSpPr>
              <p:cNvPr id="13" name="TextBox 12">
                <a:extLst>
                  <a:ext uri="{FF2B5EF4-FFF2-40B4-BE49-F238E27FC236}">
                    <a16:creationId xmlns:a16="http://schemas.microsoft.com/office/drawing/2014/main" id="{CF012AC4-D3FE-C543-31FC-3DF6354C0F95}"/>
                  </a:ext>
                </a:extLst>
              </p:cNvPr>
              <p:cNvSpPr txBox="1">
                <a:spLocks noRot="1" noChangeAspect="1" noMove="1" noResize="1" noEditPoints="1" noAdjustHandles="1" noChangeArrowheads="1" noChangeShapeType="1" noTextEdit="1"/>
              </p:cNvSpPr>
              <p:nvPr/>
            </p:nvSpPr>
            <p:spPr>
              <a:xfrm>
                <a:off x="593144" y="3044746"/>
                <a:ext cx="2161009" cy="78457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2CBB6A99-0A6A-0396-7A10-38BAFB02AF9F}"/>
                  </a:ext>
                </a:extLst>
              </p:cNvPr>
              <p:cNvSpPr txBox="1"/>
              <p:nvPr/>
            </p:nvSpPr>
            <p:spPr>
              <a:xfrm>
                <a:off x="3156927" y="3306983"/>
                <a:ext cx="3025927" cy="646331"/>
              </a:xfrm>
              <a:prstGeom prst="rect">
                <a:avLst/>
              </a:prstGeom>
              <a:noFill/>
            </p:spPr>
            <p:txBody>
              <a:bodyPr wrap="square">
                <a:spAutoFit/>
              </a:bodyPr>
              <a:lstStyle/>
              <a:p>
                <a:pPr/>
                <a14:m>
                  <m:oMath xmlns:m="http://schemas.openxmlformats.org/officeDocument/2006/math">
                    <m:r>
                      <m:rPr>
                        <m:sty m:val="p"/>
                      </m:rPr>
                      <a:rPr lang="el-GR" sz="1800" b="0" i="1" smtClean="0">
                        <a:latin typeface="Cambria Math" panose="02040503050406030204" pitchFamily="18" charset="0"/>
                        <a:ea typeface="Cambria Math" panose="02040503050406030204" pitchFamily="18" charset="0"/>
                      </a:rPr>
                      <m:t>Γ</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𝑇</m:t>
                    </m:r>
                    <m:r>
                      <a:rPr lang="en-US" sz="1800" b="0" i="1" smtClean="0">
                        <a:latin typeface="Cambria Math" panose="02040503050406030204" pitchFamily="18" charset="0"/>
                        <a:ea typeface="Cambria Math" panose="02040503050406030204" pitchFamily="18" charset="0"/>
                      </a:rPr>
                      <m:t>⋅</m:t>
                    </m:r>
                    <m:r>
                      <m:rPr>
                        <m:sty m:val="p"/>
                      </m:rPr>
                      <a:rPr lang="el-GR" i="1" smtClean="0">
                        <a:latin typeface="Cambria Math" panose="02040503050406030204" pitchFamily="18" charset="0"/>
                        <a:ea typeface="Cambria Math" panose="02040503050406030204" pitchFamily="18" charset="0"/>
                      </a:rPr>
                      <m:t>Δ</m:t>
                    </m:r>
                  </m:oMath>
                </a14:m>
                <a:r>
                  <a:rPr lang="en-US" dirty="0"/>
                  <a:t> is the cavity linewidth</a:t>
                </a:r>
              </a:p>
            </p:txBody>
          </p:sp>
        </mc:Choice>
        <mc:Fallback>
          <p:sp>
            <p:nvSpPr>
              <p:cNvPr id="15" name="TextBox 14">
                <a:extLst>
                  <a:ext uri="{FF2B5EF4-FFF2-40B4-BE49-F238E27FC236}">
                    <a16:creationId xmlns:a16="http://schemas.microsoft.com/office/drawing/2014/main" id="{2CBB6A99-0A6A-0396-7A10-38BAFB02AF9F}"/>
                  </a:ext>
                </a:extLst>
              </p:cNvPr>
              <p:cNvSpPr txBox="1">
                <a:spLocks noRot="1" noChangeAspect="1" noMove="1" noResize="1" noEditPoints="1" noAdjustHandles="1" noChangeArrowheads="1" noChangeShapeType="1" noTextEdit="1"/>
              </p:cNvSpPr>
              <p:nvPr/>
            </p:nvSpPr>
            <p:spPr>
              <a:xfrm>
                <a:off x="3156927" y="3306983"/>
                <a:ext cx="3025927" cy="646331"/>
              </a:xfrm>
              <a:prstGeom prst="rect">
                <a:avLst/>
              </a:prstGeom>
              <a:blipFill>
                <a:blip r:embed="rId7"/>
                <a:stretch>
                  <a:fillRect l="-1815" t="-4673" b="-13084"/>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5C95D0E2-0E7E-7CE3-5623-4A8C8D72997C}"/>
              </a:ext>
            </a:extLst>
          </p:cNvPr>
          <p:cNvSpPr txBox="1"/>
          <p:nvPr/>
        </p:nvSpPr>
        <p:spPr>
          <a:xfrm>
            <a:off x="397076" y="2295983"/>
            <a:ext cx="3923638" cy="461665"/>
          </a:xfrm>
          <a:prstGeom prst="rect">
            <a:avLst/>
          </a:prstGeom>
          <a:noFill/>
        </p:spPr>
        <p:txBody>
          <a:bodyPr wrap="none" rtlCol="0">
            <a:spAutoFit/>
          </a:bodyPr>
          <a:lstStyle/>
          <a:p>
            <a:r>
              <a:rPr lang="en-US" sz="2400" dirty="0">
                <a:solidFill>
                  <a:srgbClr val="0033CC"/>
                </a:solidFill>
              </a:rPr>
              <a:t>Cavity line shape is Lorentzian</a:t>
            </a:r>
          </a:p>
        </p:txBody>
      </p:sp>
      <p:sp>
        <p:nvSpPr>
          <p:cNvPr id="17" name="Rectangle 16">
            <a:extLst>
              <a:ext uri="{FF2B5EF4-FFF2-40B4-BE49-F238E27FC236}">
                <a16:creationId xmlns:a16="http://schemas.microsoft.com/office/drawing/2014/main" id="{55163EB7-D3B7-9A6A-AA29-FFCEB86039BA}"/>
              </a:ext>
            </a:extLst>
          </p:cNvPr>
          <p:cNvSpPr/>
          <p:nvPr/>
        </p:nvSpPr>
        <p:spPr>
          <a:xfrm>
            <a:off x="593144" y="2915303"/>
            <a:ext cx="2377816" cy="1110236"/>
          </a:xfrm>
          <a:custGeom>
            <a:avLst/>
            <a:gdLst>
              <a:gd name="connsiteX0" fmla="*/ 0 w 2377816"/>
              <a:gd name="connsiteY0" fmla="*/ 0 h 1110236"/>
              <a:gd name="connsiteX1" fmla="*/ 570676 w 2377816"/>
              <a:gd name="connsiteY1" fmla="*/ 0 h 1110236"/>
              <a:gd name="connsiteX2" fmla="*/ 1165130 w 2377816"/>
              <a:gd name="connsiteY2" fmla="*/ 0 h 1110236"/>
              <a:gd name="connsiteX3" fmla="*/ 1783362 w 2377816"/>
              <a:gd name="connsiteY3" fmla="*/ 0 h 1110236"/>
              <a:gd name="connsiteX4" fmla="*/ 2377816 w 2377816"/>
              <a:gd name="connsiteY4" fmla="*/ 0 h 1110236"/>
              <a:gd name="connsiteX5" fmla="*/ 2377816 w 2377816"/>
              <a:gd name="connsiteY5" fmla="*/ 566220 h 1110236"/>
              <a:gd name="connsiteX6" fmla="*/ 2377816 w 2377816"/>
              <a:gd name="connsiteY6" fmla="*/ 1110236 h 1110236"/>
              <a:gd name="connsiteX7" fmla="*/ 1735806 w 2377816"/>
              <a:gd name="connsiteY7" fmla="*/ 1110236 h 1110236"/>
              <a:gd name="connsiteX8" fmla="*/ 1093795 w 2377816"/>
              <a:gd name="connsiteY8" fmla="*/ 1110236 h 1110236"/>
              <a:gd name="connsiteX9" fmla="*/ 0 w 2377816"/>
              <a:gd name="connsiteY9" fmla="*/ 1110236 h 1110236"/>
              <a:gd name="connsiteX10" fmla="*/ 0 w 2377816"/>
              <a:gd name="connsiteY10" fmla="*/ 566220 h 1110236"/>
              <a:gd name="connsiteX11" fmla="*/ 0 w 2377816"/>
              <a:gd name="connsiteY11" fmla="*/ 0 h 111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7816" h="1110236" fill="none" extrusionOk="0">
                <a:moveTo>
                  <a:pt x="0" y="0"/>
                </a:moveTo>
                <a:cubicBezTo>
                  <a:pt x="148270" y="-12483"/>
                  <a:pt x="373392" y="-5759"/>
                  <a:pt x="570676" y="0"/>
                </a:cubicBezTo>
                <a:cubicBezTo>
                  <a:pt x="767960" y="5759"/>
                  <a:pt x="1037809" y="17348"/>
                  <a:pt x="1165130" y="0"/>
                </a:cubicBezTo>
                <a:cubicBezTo>
                  <a:pt x="1292451" y="-17348"/>
                  <a:pt x="1646449" y="-11623"/>
                  <a:pt x="1783362" y="0"/>
                </a:cubicBezTo>
                <a:cubicBezTo>
                  <a:pt x="1920275" y="11623"/>
                  <a:pt x="2223941" y="27089"/>
                  <a:pt x="2377816" y="0"/>
                </a:cubicBezTo>
                <a:cubicBezTo>
                  <a:pt x="2402887" y="263472"/>
                  <a:pt x="2371242" y="392590"/>
                  <a:pt x="2377816" y="566220"/>
                </a:cubicBezTo>
                <a:cubicBezTo>
                  <a:pt x="2384390" y="739850"/>
                  <a:pt x="2374322" y="942612"/>
                  <a:pt x="2377816" y="1110236"/>
                </a:cubicBezTo>
                <a:cubicBezTo>
                  <a:pt x="2084332" y="1079507"/>
                  <a:pt x="1998776" y="1116934"/>
                  <a:pt x="1735806" y="1110236"/>
                </a:cubicBezTo>
                <a:cubicBezTo>
                  <a:pt x="1472836" y="1103539"/>
                  <a:pt x="1226841" y="1081187"/>
                  <a:pt x="1093795" y="1110236"/>
                </a:cubicBezTo>
                <a:cubicBezTo>
                  <a:pt x="960749" y="1139285"/>
                  <a:pt x="307299" y="1152226"/>
                  <a:pt x="0" y="1110236"/>
                </a:cubicBezTo>
                <a:cubicBezTo>
                  <a:pt x="13735" y="862407"/>
                  <a:pt x="-306" y="823880"/>
                  <a:pt x="0" y="566220"/>
                </a:cubicBezTo>
                <a:cubicBezTo>
                  <a:pt x="306" y="308560"/>
                  <a:pt x="-11568" y="149606"/>
                  <a:pt x="0" y="0"/>
                </a:cubicBezTo>
                <a:close/>
              </a:path>
              <a:path w="2377816" h="1110236" stroke="0" extrusionOk="0">
                <a:moveTo>
                  <a:pt x="0" y="0"/>
                </a:moveTo>
                <a:cubicBezTo>
                  <a:pt x="129486" y="-9133"/>
                  <a:pt x="413032" y="18958"/>
                  <a:pt x="570676" y="0"/>
                </a:cubicBezTo>
                <a:cubicBezTo>
                  <a:pt x="728320" y="-18958"/>
                  <a:pt x="971782" y="8224"/>
                  <a:pt x="1093795" y="0"/>
                </a:cubicBezTo>
                <a:cubicBezTo>
                  <a:pt x="1215808" y="-8224"/>
                  <a:pt x="1503828" y="-25848"/>
                  <a:pt x="1735806" y="0"/>
                </a:cubicBezTo>
                <a:cubicBezTo>
                  <a:pt x="1967784" y="25848"/>
                  <a:pt x="2069596" y="347"/>
                  <a:pt x="2377816" y="0"/>
                </a:cubicBezTo>
                <a:cubicBezTo>
                  <a:pt x="2361968" y="144427"/>
                  <a:pt x="2391903" y="312705"/>
                  <a:pt x="2377816" y="544016"/>
                </a:cubicBezTo>
                <a:cubicBezTo>
                  <a:pt x="2363729" y="775327"/>
                  <a:pt x="2373440" y="945872"/>
                  <a:pt x="2377816" y="1110236"/>
                </a:cubicBezTo>
                <a:cubicBezTo>
                  <a:pt x="2235290" y="1121062"/>
                  <a:pt x="2074833" y="1112499"/>
                  <a:pt x="1783362" y="1110236"/>
                </a:cubicBezTo>
                <a:cubicBezTo>
                  <a:pt x="1491891" y="1107973"/>
                  <a:pt x="1333640" y="1114829"/>
                  <a:pt x="1141352" y="1110236"/>
                </a:cubicBezTo>
                <a:cubicBezTo>
                  <a:pt x="949064" y="1105644"/>
                  <a:pt x="869257" y="1109989"/>
                  <a:pt x="618232" y="1110236"/>
                </a:cubicBezTo>
                <a:cubicBezTo>
                  <a:pt x="367207" y="1110483"/>
                  <a:pt x="273964" y="1128954"/>
                  <a:pt x="0" y="1110236"/>
                </a:cubicBezTo>
                <a:cubicBezTo>
                  <a:pt x="24561" y="877436"/>
                  <a:pt x="24720" y="744696"/>
                  <a:pt x="0" y="555118"/>
                </a:cubicBezTo>
                <a:cubicBezTo>
                  <a:pt x="-24720" y="365540"/>
                  <a:pt x="17704" y="125485"/>
                  <a:pt x="0" y="0"/>
                </a:cubicBezTo>
                <a:close/>
              </a:path>
            </a:pathLst>
          </a:custGeom>
          <a:solidFill>
            <a:schemeClr val="accent1">
              <a:alpha val="15000"/>
            </a:schemeClr>
          </a:solidFill>
          <a:ln>
            <a:solidFill>
              <a:schemeClr val="accent1">
                <a:shade val="5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658671C6-00E5-18FF-F8D0-A5787C9574DA}"/>
                  </a:ext>
                </a:extLst>
              </p:cNvPr>
              <p:cNvSpPr txBox="1"/>
              <p:nvPr/>
            </p:nvSpPr>
            <p:spPr>
              <a:xfrm>
                <a:off x="396291" y="4221757"/>
                <a:ext cx="5188000" cy="923330"/>
              </a:xfrm>
              <a:prstGeom prst="rect">
                <a:avLst/>
              </a:prstGeom>
              <a:noFill/>
            </p:spPr>
            <p:txBody>
              <a:bodyPr wrap="square" rtlCol="0">
                <a:spAutoFit/>
              </a:bodyPr>
              <a:lstStyle/>
              <a:p>
                <a:r>
                  <a:rPr lang="en-US" dirty="0"/>
                  <a:t>Correspondingly, in time domain the cavity response function is </a:t>
                </a:r>
                <a14:m>
                  <m:oMath xmlns:m="http://schemas.openxmlformats.org/officeDocument/2006/math">
                    <m:r>
                      <m:rPr>
                        <m:sty m:val="p"/>
                      </m:rPr>
                      <a:rPr lang="en-US" b="0" i="0" smtClean="0">
                        <a:latin typeface="Cambria Math" panose="02040503050406030204" pitchFamily="18" charset="0"/>
                      </a:rPr>
                      <m:t>exp</m:t>
                    </m:r>
                    <m:d>
                      <m:dPr>
                        <m:ctrlPr>
                          <a:rPr lang="en-US" b="0" i="1" smtClean="0">
                            <a:latin typeface="Cambria Math" panose="02040503050406030204" pitchFamily="18" charset="0"/>
                          </a:rPr>
                        </m:ctrlPr>
                      </m:dPr>
                      <m:e>
                        <m:r>
                          <a:rPr lang="en-US" b="0" i="1" smtClean="0">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Γ</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m:t>
                        </m:r>
                      </m:e>
                    </m:d>
                  </m:oMath>
                </a14:m>
                <a:r>
                  <a:rPr lang="en-US" dirty="0"/>
                  <a:t> for the field amplitude;</a:t>
                </a:r>
              </a:p>
              <a:p>
                <a:r>
                  <a:rPr lang="en-US" dirty="0"/>
                  <a:t>Stored energy decays as </a:t>
                </a:r>
                <a14:m>
                  <m:oMath xmlns:m="http://schemas.openxmlformats.org/officeDocument/2006/math">
                    <m:r>
                      <m:rPr>
                        <m:sty m:val="p"/>
                      </m:rPr>
                      <a:rPr lang="en-US" b="0" i="0" smtClean="0">
                        <a:latin typeface="Cambria Math" panose="02040503050406030204" pitchFamily="18" charset="0"/>
                      </a:rPr>
                      <m:t>exp</m:t>
                    </m:r>
                    <m:d>
                      <m:dPr>
                        <m:ctrlPr>
                          <a:rPr lang="en-US" b="0" i="1" smtClean="0">
                            <a:latin typeface="Cambria Math" panose="02040503050406030204" pitchFamily="18" charset="0"/>
                          </a:rPr>
                        </m:ctrlPr>
                      </m:dPr>
                      <m:e>
                        <m:r>
                          <a:rPr lang="en-US" b="0" i="1" smtClean="0">
                            <a:latin typeface="Cambria Math" panose="02040503050406030204" pitchFamily="18" charset="0"/>
                          </a:rPr>
                          <m:t>−</m:t>
                        </m:r>
                        <m:r>
                          <a:rPr lang="en-US" b="0" i="1" smtClean="0">
                            <a:latin typeface="Cambria Math" panose="02040503050406030204" pitchFamily="18" charset="0"/>
                          </a:rPr>
                          <m:t>2 </m:t>
                        </m:r>
                        <m:r>
                          <m:rPr>
                            <m:sty m:val="p"/>
                          </m:rPr>
                          <a:rPr lang="el-GR" i="1">
                            <a:latin typeface="Cambria Math" panose="02040503050406030204" pitchFamily="18" charset="0"/>
                            <a:ea typeface="Cambria Math" panose="02040503050406030204" pitchFamily="18" charset="0"/>
                          </a:rPr>
                          <m:t>Γ</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m:t>
                        </m:r>
                      </m:e>
                    </m:d>
                  </m:oMath>
                </a14:m>
                <a:endParaRPr lang="en-US" dirty="0"/>
              </a:p>
            </p:txBody>
          </p:sp>
        </mc:Choice>
        <mc:Fallback>
          <p:sp>
            <p:nvSpPr>
              <p:cNvPr id="18" name="TextBox 17">
                <a:extLst>
                  <a:ext uri="{FF2B5EF4-FFF2-40B4-BE49-F238E27FC236}">
                    <a16:creationId xmlns:a16="http://schemas.microsoft.com/office/drawing/2014/main" id="{658671C6-00E5-18FF-F8D0-A5787C9574DA}"/>
                  </a:ext>
                </a:extLst>
              </p:cNvPr>
              <p:cNvSpPr txBox="1">
                <a:spLocks noRot="1" noChangeAspect="1" noMove="1" noResize="1" noEditPoints="1" noAdjustHandles="1" noChangeArrowheads="1" noChangeShapeType="1" noTextEdit="1"/>
              </p:cNvSpPr>
              <p:nvPr/>
            </p:nvSpPr>
            <p:spPr>
              <a:xfrm>
                <a:off x="396291" y="4221757"/>
                <a:ext cx="5188000" cy="923330"/>
              </a:xfrm>
              <a:prstGeom prst="rect">
                <a:avLst/>
              </a:prstGeom>
              <a:blipFill>
                <a:blip r:embed="rId8"/>
                <a:stretch>
                  <a:fillRect l="-940" t="-3974" b="-9934"/>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CB67A2D3-F3D3-8AF4-9B3B-D57868F5B7A1}"/>
              </a:ext>
            </a:extLst>
          </p:cNvPr>
          <p:cNvSpPr txBox="1"/>
          <p:nvPr/>
        </p:nvSpPr>
        <p:spPr>
          <a:xfrm>
            <a:off x="7216524" y="1055706"/>
            <a:ext cx="744114" cy="369332"/>
          </a:xfrm>
          <a:prstGeom prst="rect">
            <a:avLst/>
          </a:prstGeom>
          <a:noFill/>
        </p:spPr>
        <p:txBody>
          <a:bodyPr wrap="none" rtlCol="0">
            <a:spAutoFit/>
          </a:bodyPr>
          <a:lstStyle/>
          <a:p>
            <a:r>
              <a:rPr lang="en-US" dirty="0">
                <a:solidFill>
                  <a:srgbClr val="0033CC"/>
                </a:solidFill>
              </a:rPr>
              <a:t>phase</a:t>
            </a:r>
          </a:p>
        </p:txBody>
      </p: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C51B7C50-1584-E53A-D863-FEEA21702C13}"/>
                  </a:ext>
                </a:extLst>
              </p:cNvPr>
              <p:cNvSpPr txBox="1"/>
              <p:nvPr/>
            </p:nvSpPr>
            <p:spPr>
              <a:xfrm>
                <a:off x="6623643" y="3829320"/>
                <a:ext cx="59288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i="1" smtClean="0">
                              <a:solidFill>
                                <a:srgbClr val="0033CC"/>
                              </a:solidFill>
                              <a:latin typeface="Cambria Math" panose="02040503050406030204" pitchFamily="18" charset="0"/>
                            </a:rPr>
                          </m:ctrlPr>
                        </m:sSupPr>
                        <m:e>
                          <m:d>
                            <m:dPr>
                              <m:begChr m:val="|"/>
                              <m:endChr m:val="|"/>
                              <m:ctrlPr>
                                <a:rPr lang="en-US" sz="2400" i="1">
                                  <a:solidFill>
                                    <a:srgbClr val="0033CC"/>
                                  </a:solidFill>
                                  <a:latin typeface="Cambria Math" panose="02040503050406030204" pitchFamily="18" charset="0"/>
                                </a:rPr>
                              </m:ctrlPr>
                            </m:dPr>
                            <m:e>
                              <m:sSub>
                                <m:sSubPr>
                                  <m:ctrlPr>
                                    <a:rPr lang="en-US" sz="2400" i="1">
                                      <a:solidFill>
                                        <a:srgbClr val="0033CC"/>
                                      </a:solidFill>
                                      <a:latin typeface="Cambria Math" panose="02040503050406030204" pitchFamily="18" charset="0"/>
                                    </a:rPr>
                                  </m:ctrlPr>
                                </m:sSubPr>
                                <m:e>
                                  <m:r>
                                    <a:rPr lang="en-US" sz="2400" i="1">
                                      <a:solidFill>
                                        <a:srgbClr val="0033CC"/>
                                      </a:solidFill>
                                      <a:latin typeface="Cambria Math" panose="02040503050406030204" pitchFamily="18" charset="0"/>
                                    </a:rPr>
                                    <m:t>𝑡</m:t>
                                  </m:r>
                                </m:e>
                                <m:sub>
                                  <m:r>
                                    <a:rPr lang="en-US" sz="2400" i="1">
                                      <a:solidFill>
                                        <a:srgbClr val="0033CC"/>
                                      </a:solidFill>
                                      <a:latin typeface="Cambria Math" panose="02040503050406030204" pitchFamily="18" charset="0"/>
                                    </a:rPr>
                                    <m:t>𝑐</m:t>
                                  </m:r>
                                </m:sub>
                              </m:sSub>
                            </m:e>
                          </m:d>
                        </m:e>
                        <m:sup>
                          <m:r>
                            <a:rPr lang="en-US" sz="2400" b="0" i="1" smtClean="0">
                              <a:solidFill>
                                <a:srgbClr val="0033CC"/>
                              </a:solidFill>
                              <a:latin typeface="Cambria Math" panose="02040503050406030204" pitchFamily="18" charset="0"/>
                            </a:rPr>
                            <m:t>2</m:t>
                          </m:r>
                        </m:sup>
                      </m:sSup>
                    </m:oMath>
                  </m:oMathPara>
                </a14:m>
                <a:endParaRPr lang="en-US" dirty="0"/>
              </a:p>
            </p:txBody>
          </p:sp>
        </mc:Choice>
        <mc:Fallback>
          <p:sp>
            <p:nvSpPr>
              <p:cNvPr id="27" name="TextBox 26">
                <a:extLst>
                  <a:ext uri="{FF2B5EF4-FFF2-40B4-BE49-F238E27FC236}">
                    <a16:creationId xmlns:a16="http://schemas.microsoft.com/office/drawing/2014/main" id="{C51B7C50-1584-E53A-D863-FEEA21702C13}"/>
                  </a:ext>
                </a:extLst>
              </p:cNvPr>
              <p:cNvSpPr txBox="1">
                <a:spLocks noRot="1" noChangeAspect="1" noMove="1" noResize="1" noEditPoints="1" noAdjustHandles="1" noChangeArrowheads="1" noChangeShapeType="1" noTextEdit="1"/>
              </p:cNvSpPr>
              <p:nvPr/>
            </p:nvSpPr>
            <p:spPr>
              <a:xfrm>
                <a:off x="6623643" y="3829320"/>
                <a:ext cx="592881" cy="461665"/>
              </a:xfrm>
              <a:prstGeom prst="rect">
                <a:avLst/>
              </a:prstGeom>
              <a:blipFill>
                <a:blip r:embed="rId9"/>
                <a:stretch>
                  <a:fillRect r="-2474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95A80821-1EA7-6B43-F73F-B8EF55F534D1}"/>
                  </a:ext>
                </a:extLst>
              </p:cNvPr>
              <p:cNvSpPr txBox="1"/>
              <p:nvPr/>
            </p:nvSpPr>
            <p:spPr>
              <a:xfrm>
                <a:off x="396291" y="5420471"/>
                <a:ext cx="6156365" cy="491288"/>
              </a:xfrm>
              <a:prstGeom prst="rect">
                <a:avLst/>
              </a:prstGeom>
              <a:noFill/>
            </p:spPr>
            <p:txBody>
              <a:bodyPr wrap="none" rtlCol="0">
                <a:spAutoFit/>
              </a:bodyPr>
              <a:lstStyle/>
              <a:p>
                <a:r>
                  <a:rPr lang="en-US" dirty="0">
                    <a:solidFill>
                      <a:srgbClr val="0033CC"/>
                    </a:solidFill>
                  </a:rPr>
                  <a:t>The decay time </a:t>
                </a:r>
                <a14:m>
                  <m:oMath xmlns:m="http://schemas.openxmlformats.org/officeDocument/2006/math">
                    <m:r>
                      <a:rPr lang="en-US" i="1" smtClean="0">
                        <a:solidFill>
                          <a:srgbClr val="0033CC"/>
                        </a:solidFill>
                        <a:latin typeface="Cambria Math" panose="02040503050406030204" pitchFamily="18" charset="0"/>
                        <a:ea typeface="Cambria Math" panose="02040503050406030204" pitchFamily="18" charset="0"/>
                      </a:rPr>
                      <m:t>𝜏</m:t>
                    </m:r>
                    <m:r>
                      <a:rPr lang="en-US" b="0" i="1" smtClean="0">
                        <a:solidFill>
                          <a:srgbClr val="0033CC"/>
                        </a:solidFill>
                        <a:latin typeface="Cambria Math" panose="02040503050406030204" pitchFamily="18" charset="0"/>
                        <a:ea typeface="Cambria Math" panose="02040503050406030204" pitchFamily="18" charset="0"/>
                      </a:rPr>
                      <m:t>= </m:t>
                    </m:r>
                    <m:f>
                      <m:fPr>
                        <m:ctrlPr>
                          <a:rPr lang="en-US" b="0" i="1" smtClean="0">
                            <a:solidFill>
                              <a:srgbClr val="0033CC"/>
                            </a:solidFill>
                            <a:latin typeface="Cambria Math" panose="02040503050406030204" pitchFamily="18" charset="0"/>
                            <a:ea typeface="Cambria Math" panose="02040503050406030204" pitchFamily="18" charset="0"/>
                          </a:rPr>
                        </m:ctrlPr>
                      </m:fPr>
                      <m:num>
                        <m:r>
                          <a:rPr lang="en-US" b="0" i="1" smtClean="0">
                            <a:solidFill>
                              <a:srgbClr val="0033CC"/>
                            </a:solidFill>
                            <a:latin typeface="Cambria Math" panose="02040503050406030204" pitchFamily="18" charset="0"/>
                            <a:ea typeface="Cambria Math" panose="02040503050406030204" pitchFamily="18" charset="0"/>
                          </a:rPr>
                          <m:t>1</m:t>
                        </m:r>
                      </m:num>
                      <m:den>
                        <m:r>
                          <a:rPr lang="en-US" i="1">
                            <a:solidFill>
                              <a:srgbClr val="0033CC"/>
                            </a:solidFill>
                            <a:latin typeface="Cambria Math" panose="02040503050406030204" pitchFamily="18" charset="0"/>
                          </a:rPr>
                          <m:t>2 </m:t>
                        </m:r>
                        <m:r>
                          <m:rPr>
                            <m:sty m:val="p"/>
                          </m:rPr>
                          <a:rPr lang="el-GR" i="1">
                            <a:solidFill>
                              <a:srgbClr val="0033CC"/>
                            </a:solidFill>
                            <a:latin typeface="Cambria Math" panose="02040503050406030204" pitchFamily="18" charset="0"/>
                            <a:ea typeface="Cambria Math" panose="02040503050406030204" pitchFamily="18" charset="0"/>
                          </a:rPr>
                          <m:t>Γ</m:t>
                        </m:r>
                      </m:den>
                    </m:f>
                    <m:r>
                      <a:rPr lang="en-US" b="0" i="0" smtClean="0">
                        <a:solidFill>
                          <a:srgbClr val="0033CC"/>
                        </a:solidFill>
                        <a:latin typeface="Cambria Math" panose="02040503050406030204" pitchFamily="18" charset="0"/>
                        <a:ea typeface="Cambria Math" panose="02040503050406030204" pitchFamily="18" charset="0"/>
                      </a:rPr>
                      <m:t>=</m:t>
                    </m:r>
                    <m:f>
                      <m:fPr>
                        <m:ctrlPr>
                          <a:rPr lang="en-US" b="0" i="1" smtClean="0">
                            <a:solidFill>
                              <a:srgbClr val="0033CC"/>
                            </a:solidFill>
                            <a:latin typeface="Cambria Math" panose="02040503050406030204" pitchFamily="18" charset="0"/>
                            <a:ea typeface="Cambria Math" panose="02040503050406030204" pitchFamily="18" charset="0"/>
                          </a:rPr>
                        </m:ctrlPr>
                      </m:fPr>
                      <m:num>
                        <m:r>
                          <a:rPr lang="en-US" b="0" i="1" smtClean="0">
                            <a:solidFill>
                              <a:srgbClr val="0033CC"/>
                            </a:solidFill>
                            <a:latin typeface="Cambria Math" panose="02040503050406030204" pitchFamily="18" charset="0"/>
                            <a:ea typeface="Cambria Math" panose="02040503050406030204" pitchFamily="18" charset="0"/>
                          </a:rPr>
                          <m:t>𝑙</m:t>
                        </m:r>
                      </m:num>
                      <m:den>
                        <m:r>
                          <a:rPr lang="en-US" b="0" i="1" smtClean="0">
                            <a:solidFill>
                              <a:srgbClr val="0033CC"/>
                            </a:solidFill>
                            <a:latin typeface="Cambria Math" panose="02040503050406030204" pitchFamily="18" charset="0"/>
                            <a:ea typeface="Cambria Math" panose="02040503050406030204" pitchFamily="18" charset="0"/>
                          </a:rPr>
                          <m:t>𝑐</m:t>
                        </m:r>
                        <m:r>
                          <a:rPr lang="en-US" b="0" i="1" smtClean="0">
                            <a:solidFill>
                              <a:srgbClr val="0033CC"/>
                            </a:solidFill>
                            <a:latin typeface="Cambria Math" panose="02040503050406030204" pitchFamily="18" charset="0"/>
                            <a:ea typeface="Cambria Math" panose="02040503050406030204" pitchFamily="18" charset="0"/>
                          </a:rPr>
                          <m:t> </m:t>
                        </m:r>
                        <m:r>
                          <a:rPr lang="en-US" b="0" i="1" smtClean="0">
                            <a:solidFill>
                              <a:srgbClr val="0033CC"/>
                            </a:solidFill>
                            <a:latin typeface="Cambria Math" panose="02040503050406030204" pitchFamily="18" charset="0"/>
                            <a:ea typeface="Cambria Math" panose="02040503050406030204" pitchFamily="18" charset="0"/>
                          </a:rPr>
                          <m:t>𝑇</m:t>
                        </m:r>
                      </m:den>
                    </m:f>
                  </m:oMath>
                </a14:m>
                <a:r>
                  <a:rPr lang="en-US" dirty="0">
                    <a:solidFill>
                      <a:srgbClr val="0033CC"/>
                    </a:solidFill>
                  </a:rPr>
                  <a:t> is the photon lifetime in the cavity</a:t>
                </a:r>
              </a:p>
            </p:txBody>
          </p:sp>
        </mc:Choice>
        <mc:Fallback>
          <p:sp>
            <p:nvSpPr>
              <p:cNvPr id="28" name="TextBox 27">
                <a:extLst>
                  <a:ext uri="{FF2B5EF4-FFF2-40B4-BE49-F238E27FC236}">
                    <a16:creationId xmlns:a16="http://schemas.microsoft.com/office/drawing/2014/main" id="{95A80821-1EA7-6B43-F73F-B8EF55F534D1}"/>
                  </a:ext>
                </a:extLst>
              </p:cNvPr>
              <p:cNvSpPr txBox="1">
                <a:spLocks noRot="1" noChangeAspect="1" noMove="1" noResize="1" noEditPoints="1" noAdjustHandles="1" noChangeArrowheads="1" noChangeShapeType="1" noTextEdit="1"/>
              </p:cNvSpPr>
              <p:nvPr/>
            </p:nvSpPr>
            <p:spPr>
              <a:xfrm>
                <a:off x="396291" y="5420471"/>
                <a:ext cx="6156365" cy="491288"/>
              </a:xfrm>
              <a:prstGeom prst="rect">
                <a:avLst/>
              </a:prstGeom>
              <a:blipFill>
                <a:blip r:embed="rId10"/>
                <a:stretch>
                  <a:fillRect l="-792" r="-99" b="-740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931345D9-40BE-26AA-C46B-455030814EFB}"/>
                  </a:ext>
                </a:extLst>
              </p:cNvPr>
              <p:cNvSpPr txBox="1"/>
              <p:nvPr/>
            </p:nvSpPr>
            <p:spPr>
              <a:xfrm>
                <a:off x="425574" y="6007344"/>
                <a:ext cx="4924773" cy="814390"/>
              </a:xfrm>
              <a:prstGeom prst="rect">
                <a:avLst/>
              </a:prstGeom>
              <a:noFill/>
            </p:spPr>
            <p:txBody>
              <a:bodyPr wrap="square" rtlCol="0">
                <a:spAutoFit/>
              </a:bodyPr>
              <a:lstStyle/>
              <a:p>
                <a:r>
                  <a:rPr lang="en-US" dirty="0"/>
                  <a:t>The ratio </a:t>
                </a:r>
                <a14:m>
                  <m:oMath xmlns:m="http://schemas.openxmlformats.org/officeDocument/2006/math">
                    <m:r>
                      <m:rPr>
                        <m:sty m:val="p"/>
                      </m:rPr>
                      <a:rPr lang="en-US" b="0" i="0" smtClean="0">
                        <a:latin typeface="Cambria Math" panose="02040503050406030204" pitchFamily="18" charset="0"/>
                        <a:ea typeface="Cambria Math" panose="02040503050406030204" pitchFamily="18" charset="0"/>
                      </a:rPr>
                      <m:t>F</m:t>
                    </m:r>
                    <m:r>
                      <a:rPr lang="en-US" b="0" i="0"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𝜋</m:t>
                        </m:r>
                        <m:r>
                          <m:rPr>
                            <m:sty m:val="p"/>
                          </m:rPr>
                          <a:rPr lang="el-GR" b="0" i="1" smtClean="0">
                            <a:latin typeface="Cambria Math" panose="02040503050406030204" pitchFamily="18" charset="0"/>
                            <a:ea typeface="Cambria Math" panose="02040503050406030204" pitchFamily="18" charset="0"/>
                          </a:rPr>
                          <m:t>Δ</m:t>
                        </m:r>
                      </m:num>
                      <m:den>
                        <m:r>
                          <m:rPr>
                            <m:sty m:val="p"/>
                          </m:rPr>
                          <a:rPr lang="el-GR" b="0" i="1" smtClean="0">
                            <a:latin typeface="Cambria Math" panose="02040503050406030204" pitchFamily="18" charset="0"/>
                            <a:ea typeface="Cambria Math" panose="02040503050406030204" pitchFamily="18" charset="0"/>
                          </a:rPr>
                          <m:t>Γ</m:t>
                        </m:r>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m:rPr>
                            <m:sty m:val="p"/>
                          </m:rPr>
                          <a:rPr lang="el-GR" i="1">
                            <a:latin typeface="Cambria Math" panose="02040503050406030204" pitchFamily="18" charset="0"/>
                            <a:ea typeface="Cambria Math" panose="02040503050406030204" pitchFamily="18" charset="0"/>
                          </a:rPr>
                          <m:t>Δ</m:t>
                        </m:r>
                      </m:num>
                      <m:den>
                        <m:sSub>
                          <m:sSubPr>
                            <m:ctrlPr>
                              <a:rPr lang="el-GR" i="1" smtClean="0">
                                <a:latin typeface="Cambria Math" panose="02040503050406030204" pitchFamily="18" charset="0"/>
                                <a:ea typeface="Cambria Math" panose="02040503050406030204" pitchFamily="18" charset="0"/>
                              </a:rPr>
                            </m:ctrlPr>
                          </m:sSubPr>
                          <m:e>
                            <m:r>
                              <a:rPr lang="el-GR" i="1" smtClean="0">
                                <a:latin typeface="Cambria Math" panose="02040503050406030204" pitchFamily="18" charset="0"/>
                                <a:ea typeface="Cambria Math" panose="02040503050406030204" pitchFamily="18" charset="0"/>
                              </a:rPr>
                              <m:t>𝜈</m:t>
                            </m:r>
                          </m:e>
                          <m:sub>
                            <m:r>
                              <a:rPr lang="en-US" b="0" i="1" smtClean="0">
                                <a:latin typeface="Cambria Math" panose="02040503050406030204" pitchFamily="18" charset="0"/>
                                <a:ea typeface="Cambria Math" panose="02040503050406030204" pitchFamily="18" charset="0"/>
                              </a:rPr>
                              <m:t>𝐹𝑊𝐻𝑀</m:t>
                            </m:r>
                          </m:sub>
                        </m:sSub>
                      </m:den>
                    </m:f>
                  </m:oMath>
                </a14:m>
                <a:r>
                  <a:rPr lang="en-US" dirty="0"/>
                  <a:t> is called cavity finesse; it determines the “average number of bounces”</a:t>
                </a:r>
              </a:p>
            </p:txBody>
          </p:sp>
        </mc:Choice>
        <mc:Fallback>
          <p:sp>
            <p:nvSpPr>
              <p:cNvPr id="30" name="TextBox 29">
                <a:extLst>
                  <a:ext uri="{FF2B5EF4-FFF2-40B4-BE49-F238E27FC236}">
                    <a16:creationId xmlns:a16="http://schemas.microsoft.com/office/drawing/2014/main" id="{931345D9-40BE-26AA-C46B-455030814EFB}"/>
                  </a:ext>
                </a:extLst>
              </p:cNvPr>
              <p:cNvSpPr txBox="1">
                <a:spLocks noRot="1" noChangeAspect="1" noMove="1" noResize="1" noEditPoints="1" noAdjustHandles="1" noChangeArrowheads="1" noChangeShapeType="1" noTextEdit="1"/>
              </p:cNvSpPr>
              <p:nvPr/>
            </p:nvSpPr>
            <p:spPr>
              <a:xfrm>
                <a:off x="425574" y="6007344"/>
                <a:ext cx="4924773" cy="814390"/>
              </a:xfrm>
              <a:prstGeom prst="rect">
                <a:avLst/>
              </a:prstGeom>
              <a:blipFill>
                <a:blip r:embed="rId11"/>
                <a:stretch>
                  <a:fillRect l="-1114" r="-1856" b="-9701"/>
                </a:stretch>
              </a:blipFill>
            </p:spPr>
            <p:txBody>
              <a:bodyPr/>
              <a:lstStyle/>
              <a:p>
                <a:r>
                  <a:rPr lang="en-US">
                    <a:noFill/>
                  </a:rPr>
                  <a:t> </a:t>
                </a:r>
              </a:p>
            </p:txBody>
          </p:sp>
        </mc:Fallback>
      </mc:AlternateContent>
    </p:spTree>
    <p:extLst>
      <p:ext uri="{BB962C8B-B14F-4D97-AF65-F5344CB8AC3E}">
        <p14:creationId xmlns:p14="http://schemas.microsoft.com/office/powerpoint/2010/main" val="2749341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19C92-998E-1C28-2687-38592343BA4E}"/>
              </a:ext>
            </a:extLst>
          </p:cNvPr>
          <p:cNvSpPr>
            <a:spLocks noGrp="1"/>
          </p:cNvSpPr>
          <p:nvPr>
            <p:ph type="ctrTitle"/>
          </p:nvPr>
        </p:nvSpPr>
        <p:spPr>
          <a:xfrm>
            <a:off x="1524000" y="1716967"/>
            <a:ext cx="9144000" cy="1812731"/>
          </a:xfrm>
        </p:spPr>
        <p:txBody>
          <a:bodyPr>
            <a:normAutofit/>
          </a:bodyPr>
          <a:lstStyle/>
          <a:p>
            <a:r>
              <a:rPr lang="en-US" dirty="0"/>
              <a:t>Transverse modes</a:t>
            </a:r>
            <a:br>
              <a:rPr lang="en-US" dirty="0"/>
            </a:br>
            <a:r>
              <a:rPr lang="en-US" dirty="0"/>
              <a:t>&amp; resonator stability</a:t>
            </a:r>
          </a:p>
        </p:txBody>
      </p:sp>
      <p:sp>
        <p:nvSpPr>
          <p:cNvPr id="6" name="TextBox 5">
            <a:extLst>
              <a:ext uri="{FF2B5EF4-FFF2-40B4-BE49-F238E27FC236}">
                <a16:creationId xmlns:a16="http://schemas.microsoft.com/office/drawing/2014/main" id="{72CC72E1-E8D8-E6CA-766D-C5A66EEBB5B2}"/>
              </a:ext>
            </a:extLst>
          </p:cNvPr>
          <p:cNvSpPr txBox="1"/>
          <p:nvPr/>
        </p:nvSpPr>
        <p:spPr>
          <a:xfrm>
            <a:off x="598636" y="2238611"/>
            <a:ext cx="1518814" cy="769441"/>
          </a:xfrm>
          <a:prstGeom prst="rect">
            <a:avLst/>
          </a:prstGeom>
          <a:noFill/>
        </p:spPr>
        <p:txBody>
          <a:bodyPr wrap="none" rtlCol="0">
            <a:spAutoFit/>
          </a:bodyPr>
          <a:lstStyle/>
          <a:p>
            <a:r>
              <a:rPr lang="en-US" sz="4400" dirty="0">
                <a:solidFill>
                  <a:schemeClr val="accent1"/>
                </a:solidFill>
                <a:latin typeface="+mj-lt"/>
              </a:rPr>
              <a:t>Part 2</a:t>
            </a:r>
          </a:p>
        </p:txBody>
      </p:sp>
    </p:spTree>
    <p:extLst>
      <p:ext uri="{BB962C8B-B14F-4D97-AF65-F5344CB8AC3E}">
        <p14:creationId xmlns:p14="http://schemas.microsoft.com/office/powerpoint/2010/main" val="887416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95BA7-8A99-4D85-949F-A38CE7704B1F}"/>
              </a:ext>
            </a:extLst>
          </p:cNvPr>
          <p:cNvSpPr>
            <a:spLocks noGrp="1"/>
          </p:cNvSpPr>
          <p:nvPr>
            <p:ph type="title"/>
          </p:nvPr>
        </p:nvSpPr>
        <p:spPr>
          <a:xfrm>
            <a:off x="1952219" y="0"/>
            <a:ext cx="7165467" cy="1245476"/>
          </a:xfrm>
        </p:spPr>
        <p:txBody>
          <a:bodyPr>
            <a:normAutofit/>
          </a:bodyPr>
          <a:lstStyle/>
          <a:p>
            <a:r>
              <a:rPr lang="en-US" dirty="0"/>
              <a:t>Gaussian beams and cavities</a:t>
            </a:r>
          </a:p>
        </p:txBody>
      </p:sp>
      <p:sp>
        <p:nvSpPr>
          <p:cNvPr id="4" name="TextBox 3">
            <a:extLst>
              <a:ext uri="{FF2B5EF4-FFF2-40B4-BE49-F238E27FC236}">
                <a16:creationId xmlns:a16="http://schemas.microsoft.com/office/drawing/2014/main" id="{DAFAA49D-6AF7-8D78-D4EB-FE96B3219E5D}"/>
              </a:ext>
            </a:extLst>
          </p:cNvPr>
          <p:cNvSpPr txBox="1"/>
          <p:nvPr/>
        </p:nvSpPr>
        <p:spPr>
          <a:xfrm>
            <a:off x="523723" y="5061991"/>
            <a:ext cx="5522648" cy="1477328"/>
          </a:xfrm>
          <a:prstGeom prst="rect">
            <a:avLst/>
          </a:prstGeom>
          <a:noFill/>
        </p:spPr>
        <p:txBody>
          <a:bodyPr wrap="square" rtlCol="0">
            <a:spAutoFit/>
          </a:bodyPr>
          <a:lstStyle/>
          <a:p>
            <a:r>
              <a:rPr lang="en-US" dirty="0"/>
              <a:t>Gaussian beams: </a:t>
            </a:r>
          </a:p>
          <a:p>
            <a:pPr marL="285750" indent="-285750">
              <a:buFont typeface="Arial" panose="020B0604020202020204" pitchFamily="34" charset="0"/>
              <a:buChar char="•"/>
            </a:pPr>
            <a:r>
              <a:rPr lang="en-US" dirty="0"/>
              <a:t>Remain self-similar through paraxial propagation and focusing</a:t>
            </a:r>
          </a:p>
          <a:p>
            <a:pPr marL="285750" indent="-285750">
              <a:buFont typeface="Arial" panose="020B0604020202020204" pitchFamily="34" charset="0"/>
              <a:buChar char="•"/>
            </a:pPr>
            <a:r>
              <a:rPr lang="en-US" dirty="0"/>
              <a:t>Wavefronts are spherical, match spherical mirrors</a:t>
            </a:r>
          </a:p>
          <a:p>
            <a:pPr marL="285750" indent="-285750">
              <a:buFont typeface="Arial" panose="020B0604020202020204" pitchFamily="34" charset="0"/>
              <a:buChar char="•"/>
            </a:pPr>
            <a:r>
              <a:rPr lang="en-US" dirty="0"/>
              <a:t>Diffraction balances focusing</a:t>
            </a:r>
          </a:p>
        </p:txBody>
      </p:sp>
      <p:pic>
        <p:nvPicPr>
          <p:cNvPr id="7" name="Picture 6">
            <a:extLst>
              <a:ext uri="{FF2B5EF4-FFF2-40B4-BE49-F238E27FC236}">
                <a16:creationId xmlns:a16="http://schemas.microsoft.com/office/drawing/2014/main" id="{8883E939-505D-401E-FF49-638F6CBCCD77}"/>
              </a:ext>
            </a:extLst>
          </p:cNvPr>
          <p:cNvPicPr>
            <a:picLocks noChangeAspect="1"/>
          </p:cNvPicPr>
          <p:nvPr/>
        </p:nvPicPr>
        <p:blipFill>
          <a:blip r:embed="rId2"/>
          <a:stretch>
            <a:fillRect/>
          </a:stretch>
        </p:blipFill>
        <p:spPr>
          <a:xfrm>
            <a:off x="6096000" y="973321"/>
            <a:ext cx="5899812" cy="2920348"/>
          </a:xfrm>
          <a:prstGeom prst="rect">
            <a:avLst/>
          </a:prstGeom>
        </p:spPr>
      </p:pic>
      <p:pic>
        <p:nvPicPr>
          <p:cNvPr id="9" name="Picture 8">
            <a:extLst>
              <a:ext uri="{FF2B5EF4-FFF2-40B4-BE49-F238E27FC236}">
                <a16:creationId xmlns:a16="http://schemas.microsoft.com/office/drawing/2014/main" id="{C3FFE635-B940-2E36-C08B-DBE3627761EE}"/>
              </a:ext>
            </a:extLst>
          </p:cNvPr>
          <p:cNvPicPr>
            <a:picLocks noChangeAspect="1"/>
          </p:cNvPicPr>
          <p:nvPr/>
        </p:nvPicPr>
        <p:blipFill>
          <a:blip r:embed="rId3"/>
          <a:stretch>
            <a:fillRect/>
          </a:stretch>
        </p:blipFill>
        <p:spPr>
          <a:xfrm>
            <a:off x="368656" y="2639145"/>
            <a:ext cx="2460063" cy="1987509"/>
          </a:xfrm>
          <a:prstGeom prst="rect">
            <a:avLst/>
          </a:prstGeom>
        </p:spPr>
      </p:pic>
      <p:pic>
        <p:nvPicPr>
          <p:cNvPr id="11" name="Picture 10">
            <a:extLst>
              <a:ext uri="{FF2B5EF4-FFF2-40B4-BE49-F238E27FC236}">
                <a16:creationId xmlns:a16="http://schemas.microsoft.com/office/drawing/2014/main" id="{55144B6D-E3B3-9D15-307B-CF9184169D2E}"/>
              </a:ext>
            </a:extLst>
          </p:cNvPr>
          <p:cNvPicPr>
            <a:picLocks noChangeAspect="1"/>
          </p:cNvPicPr>
          <p:nvPr/>
        </p:nvPicPr>
        <p:blipFill>
          <a:blip r:embed="rId4"/>
          <a:stretch>
            <a:fillRect/>
          </a:stretch>
        </p:blipFill>
        <p:spPr>
          <a:xfrm>
            <a:off x="289313" y="1525040"/>
            <a:ext cx="5991469" cy="776672"/>
          </a:xfrm>
          <a:prstGeom prst="rect">
            <a:avLst/>
          </a:prstGeom>
        </p:spPr>
      </p:pic>
      <p:pic>
        <p:nvPicPr>
          <p:cNvPr id="13" name="Picture 12">
            <a:extLst>
              <a:ext uri="{FF2B5EF4-FFF2-40B4-BE49-F238E27FC236}">
                <a16:creationId xmlns:a16="http://schemas.microsoft.com/office/drawing/2014/main" id="{2FE1A3A3-5AFE-9AA7-F86F-72A934B83419}"/>
              </a:ext>
            </a:extLst>
          </p:cNvPr>
          <p:cNvPicPr>
            <a:picLocks noChangeAspect="1"/>
          </p:cNvPicPr>
          <p:nvPr/>
        </p:nvPicPr>
        <p:blipFill>
          <a:blip r:embed="rId5"/>
          <a:stretch>
            <a:fillRect/>
          </a:stretch>
        </p:blipFill>
        <p:spPr>
          <a:xfrm>
            <a:off x="2990302" y="2685719"/>
            <a:ext cx="1134366" cy="730098"/>
          </a:xfrm>
          <a:prstGeom prst="rect">
            <a:avLst/>
          </a:prstGeom>
        </p:spPr>
      </p:pic>
      <p:pic>
        <p:nvPicPr>
          <p:cNvPr id="1028" name="Picture 4">
            <a:extLst>
              <a:ext uri="{FF2B5EF4-FFF2-40B4-BE49-F238E27FC236}">
                <a16:creationId xmlns:a16="http://schemas.microsoft.com/office/drawing/2014/main" id="{9AD4C251-50E6-87DD-5110-EE9DE86B72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0964" y="3893669"/>
            <a:ext cx="5117786" cy="277413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B6DBF63F-0D4A-6CF9-7F50-A03166FDC44F}"/>
              </a:ext>
            </a:extLst>
          </p:cNvPr>
          <p:cNvSpPr txBox="1"/>
          <p:nvPr/>
        </p:nvSpPr>
        <p:spPr>
          <a:xfrm>
            <a:off x="9380410" y="163495"/>
            <a:ext cx="2178340" cy="646331"/>
          </a:xfrm>
          <a:prstGeom prst="rect">
            <a:avLst/>
          </a:prstGeom>
          <a:noFill/>
        </p:spPr>
        <p:txBody>
          <a:bodyPr wrap="square">
            <a:spAutoFit/>
          </a:bodyPr>
          <a:lstStyle/>
          <a:p>
            <a:r>
              <a:rPr lang="en-US" sz="1800" b="0" i="0" u="none" strike="noStrike" baseline="0" dirty="0">
                <a:solidFill>
                  <a:schemeClr val="bg2">
                    <a:lumMod val="50000"/>
                  </a:schemeClr>
                </a:solidFill>
                <a:latin typeface="Arial" panose="020B0604020202020204" pitchFamily="34" charset="0"/>
              </a:rPr>
              <a:t>Reference:</a:t>
            </a:r>
          </a:p>
          <a:p>
            <a:r>
              <a:rPr lang="en-US" sz="1800" b="0" i="0" u="none" strike="noStrike" baseline="0" dirty="0" err="1">
                <a:solidFill>
                  <a:schemeClr val="bg2">
                    <a:lumMod val="50000"/>
                  </a:schemeClr>
                </a:solidFill>
                <a:latin typeface="Arial" panose="020B0604020202020204" pitchFamily="34" charset="0"/>
              </a:rPr>
              <a:t>Siegman</a:t>
            </a:r>
            <a:r>
              <a:rPr lang="en-US" dirty="0">
                <a:solidFill>
                  <a:schemeClr val="bg2">
                    <a:lumMod val="50000"/>
                  </a:schemeClr>
                </a:solidFill>
              </a:rPr>
              <a:t>, </a:t>
            </a:r>
            <a:r>
              <a:rPr lang="en-US" sz="1800" b="0" i="0" u="none" strike="noStrike" baseline="0" dirty="0">
                <a:solidFill>
                  <a:schemeClr val="bg2">
                    <a:lumMod val="50000"/>
                  </a:schemeClr>
                </a:solidFill>
                <a:latin typeface="Arial" panose="020B0604020202020204" pitchFamily="34" charset="0"/>
              </a:rPr>
              <a:t>LASERS</a:t>
            </a:r>
            <a:endParaRPr lang="en-US" dirty="0">
              <a:solidFill>
                <a:schemeClr val="bg2">
                  <a:lumMod val="50000"/>
                </a:schemeClr>
              </a:solidFill>
            </a:endParaRPr>
          </a:p>
        </p:txBody>
      </p:sp>
    </p:spTree>
    <p:extLst>
      <p:ext uri="{BB962C8B-B14F-4D97-AF65-F5344CB8AC3E}">
        <p14:creationId xmlns:p14="http://schemas.microsoft.com/office/powerpoint/2010/main" val="7601638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11563</TotalTime>
  <Words>1388</Words>
  <Application>Microsoft Office PowerPoint</Application>
  <PresentationFormat>Widescreen</PresentationFormat>
  <Paragraphs>203</Paragraphs>
  <Slides>32</Slides>
  <Notes>2</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45" baseType="lpstr">
      <vt:lpstr>Arial</vt:lpstr>
      <vt:lpstr>BG-Maths-Italic</vt:lpstr>
      <vt:lpstr>BG-Maths-Roman</vt:lpstr>
      <vt:lpstr>BG-Maths-Symbol</vt:lpstr>
      <vt:lpstr>Calibri</vt:lpstr>
      <vt:lpstr>Calibri Light</vt:lpstr>
      <vt:lpstr>Cambria Math</vt:lpstr>
      <vt:lpstr>Nimbus Roman No9 L</vt:lpstr>
      <vt:lpstr>Open Sans</vt:lpstr>
      <vt:lpstr>Times New Roman</vt:lpstr>
      <vt:lpstr>Times-Roman</vt:lpstr>
      <vt:lpstr>Office Theme</vt:lpstr>
      <vt:lpstr>Equation</vt:lpstr>
      <vt:lpstr>Optical resonators</vt:lpstr>
      <vt:lpstr>Basic properties of optical resonators</vt:lpstr>
      <vt:lpstr>PowerPoint Presentation</vt:lpstr>
      <vt:lpstr>PowerPoint Presentation</vt:lpstr>
      <vt:lpstr>PowerPoint Presentation</vt:lpstr>
      <vt:lpstr>Longitudinal modes and FSR</vt:lpstr>
      <vt:lpstr>Cavity line shape</vt:lpstr>
      <vt:lpstr>Transverse modes &amp; resonator stability</vt:lpstr>
      <vt:lpstr>Gaussian beams and cavities</vt:lpstr>
      <vt:lpstr>Matching Gaussian beams to mirrors</vt:lpstr>
      <vt:lpstr>Resonator stability</vt:lpstr>
      <vt:lpstr>Transverse modes</vt:lpstr>
      <vt:lpstr>Gauss-Hermite and Gauss-Laguerre modes</vt:lpstr>
      <vt:lpstr>Transverse mode spectral properties</vt:lpstr>
      <vt:lpstr>Transverse mode spectral properties</vt:lpstr>
      <vt:lpstr>Part 2. Resonator applications and experiments</vt:lpstr>
      <vt:lpstr>Frequency stabilization cavities</vt:lpstr>
      <vt:lpstr>LIGO: Laser interferometer gravitational wave observatory</vt:lpstr>
      <vt:lpstr>LIGO: Laser interferometer gravitational wave observatory</vt:lpstr>
      <vt:lpstr>Recycling the signal</vt:lpstr>
      <vt:lpstr>Cavities galore</vt:lpstr>
      <vt:lpstr>Optical spring</vt:lpstr>
      <vt:lpstr>Cooperativity and Purcell effect</vt:lpstr>
      <vt:lpstr>Microresonators</vt:lpstr>
      <vt:lpstr>Microresonators</vt:lpstr>
      <vt:lpstr>Shining light through a wall</vt:lpstr>
      <vt:lpstr>Non-planar cavities</vt:lpstr>
      <vt:lpstr>High harmonic generation in a cavity</vt:lpstr>
      <vt:lpstr>PowerPoint Presentation</vt:lpstr>
      <vt:lpstr>PowerPoint Presentation</vt:lpstr>
      <vt:lpstr>PowerPoint Presentation</vt:lpstr>
      <vt:lpstr>PowerPoint Presentation</vt:lpstr>
    </vt:vector>
  </TitlesOfParts>
  <Company>Ultima Genomics,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Optical resonators</dc:title>
  <dc:creator>Osip Schwartz</dc:creator>
  <cp:lastModifiedBy>Osip Schwartz</cp:lastModifiedBy>
  <cp:revision>18</cp:revision>
  <dcterms:created xsi:type="dcterms:W3CDTF">2022-05-30T05:29:38Z</dcterms:created>
  <dcterms:modified xsi:type="dcterms:W3CDTF">2022-06-08T10:02:01Z</dcterms:modified>
</cp:coreProperties>
</file>